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6" r:id="rId2"/>
    <p:sldId id="336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03" autoAdjust="0"/>
    <p:restoredTop sz="96433" autoAdjust="0"/>
  </p:normalViewPr>
  <p:slideViewPr>
    <p:cSldViewPr>
      <p:cViewPr>
        <p:scale>
          <a:sx n="100" d="100"/>
          <a:sy n="100" d="100"/>
        </p:scale>
        <p:origin x="1422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379DE-A664-4CA1-90B4-43258B1F10A5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6ACE7-9E48-40C2-9817-3B8D3A87E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751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6ACE7-9E48-40C2-9817-3B8D3A87E86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119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63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164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61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27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815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43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3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41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457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89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27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5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94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63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63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76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67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697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346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75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D54D1-31D5-41F4-A3CB-EED2C0FBFAA6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27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684" y="710787"/>
            <a:ext cx="12177776" cy="6155274"/>
          </a:xfrm>
          <a:prstGeom prst="rect">
            <a:avLst/>
          </a:prstGeom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 ВЕТРА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19.10.2023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18.10.2023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Исп. Замараева Е.А.</a:t>
            </a:r>
          </a:p>
          <a:p>
            <a:pPr defTabSz="1727942">
              <a:spcBef>
                <a:spcPct val="0"/>
              </a:spcBef>
            </a:pP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2" name="Группа 111"/>
          <p:cNvGrpSpPr/>
          <p:nvPr/>
        </p:nvGrpSpPr>
        <p:grpSpPr>
          <a:xfrm>
            <a:off x="9601758" y="710787"/>
            <a:ext cx="2974026" cy="3726325"/>
            <a:chOff x="7765301" y="4457439"/>
            <a:chExt cx="2974026" cy="3743622"/>
          </a:xfrm>
        </p:grpSpPr>
        <p:grpSp>
          <p:nvGrpSpPr>
            <p:cNvPr id="113" name="Группа 112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115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116" name="Группа 115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121" name="Группа 120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134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75547" y="5671087"/>
                    <a:ext cx="1841370" cy="36339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6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13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0" name="TextBox 10"/>
                  <p:cNvSpPr txBox="1"/>
                  <p:nvPr/>
                </p:nvSpPr>
                <p:spPr>
                  <a:xfrm>
                    <a:off x="6785475" y="6585394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1" name="Полилиния 140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2" name="Прямоугольник 141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14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81232" y="6558997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144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</p:grpSp>
            <p:sp>
              <p:nvSpPr>
                <p:cNvPr id="122" name="Скругленный прямоугольник 121"/>
                <p:cNvSpPr/>
                <p:nvPr/>
              </p:nvSpPr>
              <p:spPr>
                <a:xfrm>
                  <a:off x="9463075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123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9519757" y="5966534"/>
                  <a:ext cx="2465414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124" name="Прямоугольник 123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125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45708" y="5648363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117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118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119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" name="Text Box 97"/>
              <p:cNvSpPr txBox="1">
                <a:spLocks noChangeArrowheads="1"/>
              </p:cNvSpPr>
              <p:nvPr/>
            </p:nvSpPr>
            <p:spPr bwMode="auto">
              <a:xfrm>
                <a:off x="7360885" y="5636800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sp>
        <p:nvSpPr>
          <p:cNvPr id="85" name="Text Box 97"/>
          <p:cNvSpPr txBox="1">
            <a:spLocks noChangeArrowheads="1"/>
          </p:cNvSpPr>
          <p:nvPr/>
        </p:nvSpPr>
        <p:spPr bwMode="auto">
          <a:xfrm>
            <a:off x="10196393" y="1064290"/>
            <a:ext cx="1579477" cy="28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ветер, порыв </a:t>
            </a: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м/с</a:t>
            </a: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6092" y="935137"/>
            <a:ext cx="2324516" cy="168273"/>
          </a:xfrm>
          <a:prstGeom prst="rect">
            <a:avLst/>
          </a:prstGeom>
        </p:spPr>
      </p:pic>
      <p:grpSp>
        <p:nvGrpSpPr>
          <p:cNvPr id="89" name="Группа 88"/>
          <p:cNvGrpSpPr/>
          <p:nvPr/>
        </p:nvGrpSpPr>
        <p:grpSpPr>
          <a:xfrm>
            <a:off x="937374" y="1726268"/>
            <a:ext cx="1790226" cy="779433"/>
            <a:chOff x="-1140157" y="7474624"/>
            <a:chExt cx="1790226" cy="779433"/>
          </a:xfrm>
        </p:grpSpPr>
        <p:sp>
          <p:nvSpPr>
            <p:cNvPr id="91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 Карпинск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390</a:t>
              </a:r>
              <a:r>
                <a:rPr kumimoji="0" lang="ru-RU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/59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3734/28435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Скругленный прямоугольник 93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95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0,5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1385943" y="1018997"/>
            <a:ext cx="1790226" cy="779433"/>
            <a:chOff x="-1140157" y="7474624"/>
            <a:chExt cx="1790226" cy="779433"/>
          </a:xfrm>
        </p:grpSpPr>
        <p:sp>
          <p:nvSpPr>
            <p:cNvPr id="102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Североуральский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latin typeface="Times New Roman" pitchFamily="18" charset="0"/>
                  <a:cs typeface="Times New Roman" pitchFamily="18" charset="0"/>
                </a:rPr>
                <a:t>626/117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3970/38499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Скругленный прямоугольник 108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110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7" name="Группа 126"/>
          <p:cNvGrpSpPr/>
          <p:nvPr/>
        </p:nvGrpSpPr>
        <p:grpSpPr>
          <a:xfrm>
            <a:off x="3798179" y="935137"/>
            <a:ext cx="1790226" cy="779433"/>
            <a:chOff x="-1140157" y="7474624"/>
            <a:chExt cx="1790226" cy="779433"/>
          </a:xfrm>
        </p:grpSpPr>
        <p:sp>
          <p:nvSpPr>
            <p:cNvPr id="128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Ивдельский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Прямоугольник 128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latin typeface="Times New Roman" pitchFamily="18" charset="0"/>
                  <a:cs typeface="Times New Roman" pitchFamily="18" charset="0"/>
                </a:rPr>
                <a:t>158,385/59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4339/20365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Скругленный прямоугольник 130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132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8" name="Группа 137"/>
          <p:cNvGrpSpPr/>
          <p:nvPr/>
        </p:nvGrpSpPr>
        <p:grpSpPr>
          <a:xfrm>
            <a:off x="843690" y="2472261"/>
            <a:ext cx="1790226" cy="779433"/>
            <a:chOff x="-1140157" y="7474624"/>
            <a:chExt cx="1790226" cy="779433"/>
          </a:xfrm>
        </p:grpSpPr>
        <p:sp>
          <p:nvSpPr>
            <p:cNvPr id="139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 Краснотурьинск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Прямоугольник 147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latin typeface="Times New Roman" pitchFamily="18" charset="0"/>
                  <a:cs typeface="Times New Roman" pitchFamily="18" charset="0"/>
                </a:rPr>
                <a:t>317/174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9" name="Прямоугольник 148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4585/60685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0" name="Скругленный прямоугольник 149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151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0,5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2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5053565" y="2424666"/>
            <a:ext cx="1790226" cy="779433"/>
            <a:chOff x="-1140157" y="7474624"/>
            <a:chExt cx="1790226" cy="779433"/>
          </a:xfrm>
        </p:grpSpPr>
        <p:sp>
          <p:nvSpPr>
            <p:cNvPr id="60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Гаринский</a:t>
              </a: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latin typeface="Times New Roman" pitchFamily="18" charset="0"/>
                  <a:cs typeface="Times New Roman" pitchFamily="18" charset="0"/>
                </a:rPr>
                <a:t>261/55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1971/3716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Скругленный прямоугольник 62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64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65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529482" y="3202148"/>
            <a:ext cx="1790226" cy="779433"/>
            <a:chOff x="-1140157" y="7474624"/>
            <a:chExt cx="1790226" cy="779433"/>
          </a:xfrm>
        </p:grpSpPr>
        <p:sp>
          <p:nvSpPr>
            <p:cNvPr id="67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Качканарский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latin typeface="Times New Roman" pitchFamily="18" charset="0"/>
                  <a:cs typeface="Times New Roman" pitchFamily="18" charset="0"/>
                </a:rPr>
                <a:t>293/103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2639/39202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Скругленный прямоугольник 69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71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1,2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797473" y="3939568"/>
            <a:ext cx="1790226" cy="779433"/>
            <a:chOff x="-1140157" y="7474624"/>
            <a:chExt cx="1790226" cy="779433"/>
          </a:xfrm>
        </p:grpSpPr>
        <p:sp>
          <p:nvSpPr>
            <p:cNvPr id="74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Невьянский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latin typeface="Times New Roman" pitchFamily="18" charset="0"/>
                  <a:cs typeface="Times New Roman" pitchFamily="18" charset="0"/>
                </a:rPr>
                <a:t>933,9/233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11673/39922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Скругленный прямоугольник 76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78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0,2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259320" y="4673528"/>
            <a:ext cx="1790226" cy="779433"/>
            <a:chOff x="-1140157" y="7474624"/>
            <a:chExt cx="1790226" cy="779433"/>
          </a:xfrm>
        </p:grpSpPr>
        <p:sp>
          <p:nvSpPr>
            <p:cNvPr id="82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Горноуральский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latin typeface="Times New Roman" pitchFamily="18" charset="0"/>
                  <a:cs typeface="Times New Roman" pitchFamily="18" charset="0"/>
                </a:rPr>
                <a:t>257/57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16821/31530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Скругленный прямоугольник 85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87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0,1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10617" y="5429905"/>
            <a:ext cx="1790226" cy="779433"/>
            <a:chOff x="-1140157" y="7474624"/>
            <a:chExt cx="1790226" cy="779433"/>
          </a:xfrm>
        </p:grpSpPr>
        <p:sp>
          <p:nvSpPr>
            <p:cNvPr id="98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МО г. Нижний Тагил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latin typeface="Times New Roman" pitchFamily="18" charset="0"/>
                  <a:cs typeface="Times New Roman" pitchFamily="18" charset="0"/>
                </a:rPr>
                <a:t>1945,56/769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3538/343124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Скругленный прямоугольник 102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104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0,1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314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" y="722989"/>
            <a:ext cx="12191095" cy="6145948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ПОРЫВАМ 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г. НИЖНИЙ ТАГИЛ СВЕРДЛОВСКОЙ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19.10.2023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9619878" y="2208403"/>
            <a:ext cx="2952694" cy="3743622"/>
            <a:chOff x="9619878" y="2208403"/>
            <a:chExt cx="2952694" cy="3743622"/>
          </a:xfrm>
        </p:grpSpPr>
        <p:grpSp>
          <p:nvGrpSpPr>
            <p:cNvPr id="93" name="Группа 92"/>
            <p:cNvGrpSpPr/>
            <p:nvPr/>
          </p:nvGrpSpPr>
          <p:grpSpPr>
            <a:xfrm>
              <a:off x="9619878" y="2208403"/>
              <a:ext cx="2952694" cy="3743622"/>
              <a:chOff x="7765300" y="4457439"/>
              <a:chExt cx="2952694" cy="3743622"/>
            </a:xfrm>
          </p:grpSpPr>
          <p:grpSp>
            <p:nvGrpSpPr>
              <p:cNvPr id="95" name="Группа 94"/>
              <p:cNvGrpSpPr/>
              <p:nvPr/>
            </p:nvGrpSpPr>
            <p:grpSpPr>
              <a:xfrm>
                <a:off x="7765300" y="4457439"/>
                <a:ext cx="2952694" cy="3743622"/>
                <a:chOff x="6897577" y="4082211"/>
                <a:chExt cx="2625768" cy="2764039"/>
              </a:xfrm>
            </p:grpSpPr>
            <p:sp>
              <p:nvSpPr>
                <p:cNvPr id="9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152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8" name="Группа 97"/>
                <p:cNvGrpSpPr/>
                <p:nvPr/>
              </p:nvGrpSpPr>
              <p:grpSpPr>
                <a:xfrm>
                  <a:off x="6897577" y="4082211"/>
                  <a:ext cx="2625768" cy="2764039"/>
                  <a:chOff x="9401429" y="1559479"/>
                  <a:chExt cx="3004693" cy="5253681"/>
                </a:xfrm>
              </p:grpSpPr>
              <p:grpSp>
                <p:nvGrpSpPr>
                  <p:cNvPr id="103" name="Группа 102"/>
                  <p:cNvGrpSpPr/>
                  <p:nvPr/>
                </p:nvGrpSpPr>
                <p:grpSpPr>
                  <a:xfrm>
                    <a:off x="9401429" y="1559479"/>
                    <a:ext cx="3004693" cy="5253681"/>
                    <a:chOff x="6759623" y="3727167"/>
                    <a:chExt cx="2447088" cy="3113013"/>
                  </a:xfrm>
                </p:grpSpPr>
                <p:sp>
                  <p:nvSpPr>
                    <p:cNvPr id="108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3" y="3767481"/>
                      <a:ext cx="2134158" cy="30726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973320" y="5771221"/>
                      <a:ext cx="204793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прогноз нарушения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0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74325" y="3727167"/>
                      <a:ext cx="1606383" cy="2418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</a:p>
                  </p:txBody>
                </p:sp>
                <p:sp>
                  <p:nvSpPr>
                    <p:cNvPr id="11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09"/>
                      <a:ext cx="1609849" cy="209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2" name="TextBox 10"/>
                    <p:cNvSpPr txBox="1"/>
                    <p:nvPr/>
                  </p:nvSpPr>
                  <p:spPr>
                    <a:xfrm>
                      <a:off x="6785475" y="6585394"/>
                      <a:ext cx="591514" cy="2047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defTabSz="912321">
                        <a:defRPr/>
                      </a:pP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</a:t>
                      </a:r>
                      <a:endPara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3" name="Полилиния 112"/>
                    <p:cNvSpPr/>
                    <p:nvPr/>
                  </p:nvSpPr>
                  <p:spPr>
                    <a:xfrm>
                      <a:off x="6891128" y="5784093"/>
                      <a:ext cx="324905" cy="204788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14" name="Прямоугольник 113"/>
                    <p:cNvSpPr/>
                    <p:nvPr/>
                  </p:nvSpPr>
                  <p:spPr>
                    <a:xfrm>
                      <a:off x="6789967" y="6011515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r>
                        <a:rPr lang="ru-RU" sz="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321/20</a:t>
                      </a:r>
                    </a:p>
                  </p:txBody>
                </p:sp>
                <p:sp>
                  <p:nvSpPr>
                    <p:cNvPr id="115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1232" y="6558997"/>
                      <a:ext cx="183107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11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10218" y="4418277"/>
                      <a:ext cx="189649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6267" y="5973077"/>
                      <a:ext cx="1898652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11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52435" y="4022487"/>
                      <a:ext cx="1309014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ветер, порыв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м/с</a:t>
                      </a:r>
                    </a:p>
                  </p:txBody>
                </p:sp>
              </p:grpSp>
              <p:sp>
                <p:nvSpPr>
                  <p:cNvPr id="104" name="Скругленный прямоугольник 103"/>
                  <p:cNvSpPr/>
                  <p:nvPr/>
                </p:nvSpPr>
                <p:spPr>
                  <a:xfrm>
                    <a:off x="9463075" y="612723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10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19757" y="5966534"/>
                    <a:ext cx="2465414" cy="545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износ 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106" name="Прямоугольник 105"/>
                  <p:cNvSpPr/>
                  <p:nvPr/>
                </p:nvSpPr>
                <p:spPr>
                  <a:xfrm>
                    <a:off x="9438681" y="5747122"/>
                    <a:ext cx="658385" cy="23060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10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45708" y="5648363"/>
                    <a:ext cx="1868848" cy="397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9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47238" y="5362179"/>
                  <a:ext cx="1948620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количество </a:t>
                  </a:r>
                  <a:r>
                    <a:rPr lang="ru-RU" altLang="ru-RU" sz="1000" b="0" kern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осадков (УГМС),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мм</a:t>
                  </a:r>
                </a:p>
              </p:txBody>
            </p:sp>
            <p:sp>
              <p:nvSpPr>
                <p:cNvPr id="100" name="TextBox 23"/>
                <p:cNvSpPr txBox="1"/>
                <p:nvPr/>
              </p:nvSpPr>
              <p:spPr>
                <a:xfrm>
                  <a:off x="6991196" y="5376988"/>
                  <a:ext cx="383894" cy="181793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00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101" name="TextBox 23"/>
                <p:cNvSpPr txBox="1"/>
                <p:nvPr/>
              </p:nvSpPr>
              <p:spPr>
                <a:xfrm>
                  <a:off x="6995296" y="5513448"/>
                  <a:ext cx="372305" cy="181793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404899" y="5483548"/>
                  <a:ext cx="1659776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порывы ветра (УГМС), м/с</a:t>
                  </a:r>
                </a:p>
              </p:txBody>
            </p:sp>
          </p:grpSp>
          <p:pic>
            <p:nvPicPr>
              <p:cNvPr id="96" name="Рисунок 9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61176" y="5003121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4213" y="2433794"/>
              <a:ext cx="2253087" cy="163859"/>
            </a:xfrm>
            <a:prstGeom prst="rect">
              <a:avLst/>
            </a:prstGeom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158" y="4351803"/>
            <a:ext cx="374102" cy="295661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0067691" y="4226623"/>
            <a:ext cx="2056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подразделений </a:t>
            </a:r>
          </a:p>
          <a:p>
            <a:pPr algn="ctr"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ПСЧ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18.10.2023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Исп. Замараева Е.А.</a:t>
            </a:r>
          </a:p>
          <a:p>
            <a:pPr defTabSz="1727942">
              <a:spcBef>
                <a:spcPct val="0"/>
              </a:spcBef>
            </a:pP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1415480" y="2333664"/>
            <a:ext cx="1790226" cy="779433"/>
            <a:chOff x="-1140157" y="7474624"/>
            <a:chExt cx="1790226" cy="779433"/>
          </a:xfrm>
        </p:grpSpPr>
        <p:sp>
          <p:nvSpPr>
            <p:cNvPr id="42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МО г. Нижний Тагил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latin typeface="Times New Roman" pitchFamily="18" charset="0"/>
                  <a:cs typeface="Times New Roman" pitchFamily="18" charset="0"/>
                </a:rPr>
                <a:t>1945,56/769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3538/343124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Скругленный прямоугольник 47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49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0,1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572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8" y="722988"/>
            <a:ext cx="12199937" cy="6135012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ПОРЫВАМ 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ГО КАРПИНСК СВЕРДЛОВСКОЙ ОБЛАСТИ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19.10.2023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9619878" y="2208403"/>
            <a:ext cx="2952694" cy="3743622"/>
            <a:chOff x="9619878" y="2208403"/>
            <a:chExt cx="2952694" cy="3743622"/>
          </a:xfrm>
        </p:grpSpPr>
        <p:grpSp>
          <p:nvGrpSpPr>
            <p:cNvPr id="93" name="Группа 92"/>
            <p:cNvGrpSpPr/>
            <p:nvPr/>
          </p:nvGrpSpPr>
          <p:grpSpPr>
            <a:xfrm>
              <a:off x="9619878" y="2208403"/>
              <a:ext cx="2952694" cy="3743622"/>
              <a:chOff x="7765300" y="4457439"/>
              <a:chExt cx="2952694" cy="3743622"/>
            </a:xfrm>
          </p:grpSpPr>
          <p:grpSp>
            <p:nvGrpSpPr>
              <p:cNvPr id="95" name="Группа 94"/>
              <p:cNvGrpSpPr/>
              <p:nvPr/>
            </p:nvGrpSpPr>
            <p:grpSpPr>
              <a:xfrm>
                <a:off x="7765300" y="4457439"/>
                <a:ext cx="2952694" cy="3743622"/>
                <a:chOff x="6897577" y="4082211"/>
                <a:chExt cx="2625768" cy="2764039"/>
              </a:xfrm>
            </p:grpSpPr>
            <p:sp>
              <p:nvSpPr>
                <p:cNvPr id="9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152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8" name="Группа 97"/>
                <p:cNvGrpSpPr/>
                <p:nvPr/>
              </p:nvGrpSpPr>
              <p:grpSpPr>
                <a:xfrm>
                  <a:off x="6897577" y="4082211"/>
                  <a:ext cx="2625768" cy="2764039"/>
                  <a:chOff x="9401429" y="1559479"/>
                  <a:chExt cx="3004693" cy="5253681"/>
                </a:xfrm>
              </p:grpSpPr>
              <p:grpSp>
                <p:nvGrpSpPr>
                  <p:cNvPr id="103" name="Группа 102"/>
                  <p:cNvGrpSpPr/>
                  <p:nvPr/>
                </p:nvGrpSpPr>
                <p:grpSpPr>
                  <a:xfrm>
                    <a:off x="9401429" y="1559479"/>
                    <a:ext cx="3004693" cy="5253681"/>
                    <a:chOff x="6759623" y="3727167"/>
                    <a:chExt cx="2447088" cy="3113013"/>
                  </a:xfrm>
                </p:grpSpPr>
                <p:sp>
                  <p:nvSpPr>
                    <p:cNvPr id="108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3" y="3767481"/>
                      <a:ext cx="2134158" cy="30726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973320" y="5771221"/>
                      <a:ext cx="204793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прогноз нарушения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0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74325" y="3727167"/>
                      <a:ext cx="1606383" cy="2418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</a:p>
                  </p:txBody>
                </p:sp>
                <p:sp>
                  <p:nvSpPr>
                    <p:cNvPr id="11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09"/>
                      <a:ext cx="1609849" cy="209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2" name="TextBox 10"/>
                    <p:cNvSpPr txBox="1"/>
                    <p:nvPr/>
                  </p:nvSpPr>
                  <p:spPr>
                    <a:xfrm>
                      <a:off x="6785475" y="6585394"/>
                      <a:ext cx="591514" cy="2047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defTabSz="912321">
                        <a:defRPr/>
                      </a:pP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</a:t>
                      </a:r>
                      <a:endPara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3" name="Полилиния 112"/>
                    <p:cNvSpPr/>
                    <p:nvPr/>
                  </p:nvSpPr>
                  <p:spPr>
                    <a:xfrm>
                      <a:off x="6891128" y="5784093"/>
                      <a:ext cx="324905" cy="204788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14" name="Прямоугольник 113"/>
                    <p:cNvSpPr/>
                    <p:nvPr/>
                  </p:nvSpPr>
                  <p:spPr>
                    <a:xfrm>
                      <a:off x="6789967" y="6011515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r>
                        <a:rPr lang="ru-RU" sz="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321/20</a:t>
                      </a:r>
                    </a:p>
                  </p:txBody>
                </p:sp>
                <p:sp>
                  <p:nvSpPr>
                    <p:cNvPr id="115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1232" y="6558997"/>
                      <a:ext cx="183107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11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10218" y="4418277"/>
                      <a:ext cx="189649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6267" y="5973077"/>
                      <a:ext cx="1898652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11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52435" y="4022487"/>
                      <a:ext cx="1309014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ветер, порыв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м/с</a:t>
                      </a:r>
                    </a:p>
                  </p:txBody>
                </p:sp>
              </p:grpSp>
              <p:sp>
                <p:nvSpPr>
                  <p:cNvPr id="104" name="Скругленный прямоугольник 103"/>
                  <p:cNvSpPr/>
                  <p:nvPr/>
                </p:nvSpPr>
                <p:spPr>
                  <a:xfrm>
                    <a:off x="9463075" y="612723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10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19757" y="5966534"/>
                    <a:ext cx="2465414" cy="545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износ 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106" name="Прямоугольник 105"/>
                  <p:cNvSpPr/>
                  <p:nvPr/>
                </p:nvSpPr>
                <p:spPr>
                  <a:xfrm>
                    <a:off x="9438681" y="5747122"/>
                    <a:ext cx="658385" cy="23060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10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45708" y="5648363"/>
                    <a:ext cx="1868848" cy="397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9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47238" y="5362179"/>
                  <a:ext cx="1948620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количество </a:t>
                  </a:r>
                  <a:r>
                    <a:rPr lang="ru-RU" altLang="ru-RU" sz="1000" b="0" kern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осадков (УГМС),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мм</a:t>
                  </a:r>
                </a:p>
              </p:txBody>
            </p:sp>
            <p:sp>
              <p:nvSpPr>
                <p:cNvPr id="100" name="TextBox 23"/>
                <p:cNvSpPr txBox="1"/>
                <p:nvPr/>
              </p:nvSpPr>
              <p:spPr>
                <a:xfrm>
                  <a:off x="6991196" y="5376988"/>
                  <a:ext cx="383894" cy="181793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00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101" name="TextBox 23"/>
                <p:cNvSpPr txBox="1"/>
                <p:nvPr/>
              </p:nvSpPr>
              <p:spPr>
                <a:xfrm>
                  <a:off x="6995296" y="5513448"/>
                  <a:ext cx="372305" cy="181793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404899" y="5483548"/>
                  <a:ext cx="1659776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порывы ветра (УГМС), м/с</a:t>
                  </a:r>
                </a:p>
              </p:txBody>
            </p:sp>
          </p:grpSp>
          <p:pic>
            <p:nvPicPr>
              <p:cNvPr id="96" name="Рисунок 9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61176" y="5003121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4213" y="2433794"/>
              <a:ext cx="2253087" cy="163859"/>
            </a:xfrm>
            <a:prstGeom prst="rect">
              <a:avLst/>
            </a:prstGeom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158" y="4351803"/>
            <a:ext cx="374102" cy="295661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0067691" y="4226623"/>
            <a:ext cx="2056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подразделений </a:t>
            </a:r>
          </a:p>
          <a:p>
            <a:pPr algn="ctr"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ПСЧ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3719736" y="3287971"/>
            <a:ext cx="1790226" cy="779433"/>
            <a:chOff x="-1140157" y="7474624"/>
            <a:chExt cx="1790226" cy="779433"/>
          </a:xfrm>
        </p:grpSpPr>
        <p:sp>
          <p:nvSpPr>
            <p:cNvPr id="50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 Карпинск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390</a:t>
              </a:r>
              <a:r>
                <a:rPr kumimoji="0" lang="ru-RU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/59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3734/28435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Скругленный прямоугольник 52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56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0,5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8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18.10.2023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Исп. Замараева Е.А.</a:t>
            </a:r>
          </a:p>
          <a:p>
            <a:pPr defTabSz="1727942">
              <a:spcBef>
                <a:spcPct val="0"/>
              </a:spcBef>
            </a:pP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62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7" y="722989"/>
            <a:ext cx="12187148" cy="6124940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ПОРЫВАМ 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ГО КРАСНОТУРЬИНСК СВЕРДЛОВСКОЙ ОБЛАСТИ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19.10.2023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9619878" y="2208403"/>
            <a:ext cx="2952694" cy="3743622"/>
            <a:chOff x="9619878" y="2208403"/>
            <a:chExt cx="2952694" cy="3743622"/>
          </a:xfrm>
        </p:grpSpPr>
        <p:grpSp>
          <p:nvGrpSpPr>
            <p:cNvPr id="93" name="Группа 92"/>
            <p:cNvGrpSpPr/>
            <p:nvPr/>
          </p:nvGrpSpPr>
          <p:grpSpPr>
            <a:xfrm>
              <a:off x="9619878" y="2208403"/>
              <a:ext cx="2952694" cy="3743622"/>
              <a:chOff x="7765300" y="4457439"/>
              <a:chExt cx="2952694" cy="3743622"/>
            </a:xfrm>
          </p:grpSpPr>
          <p:grpSp>
            <p:nvGrpSpPr>
              <p:cNvPr id="95" name="Группа 94"/>
              <p:cNvGrpSpPr/>
              <p:nvPr/>
            </p:nvGrpSpPr>
            <p:grpSpPr>
              <a:xfrm>
                <a:off x="7765300" y="4457439"/>
                <a:ext cx="2952694" cy="3743622"/>
                <a:chOff x="6897577" y="4082211"/>
                <a:chExt cx="2625768" cy="2764039"/>
              </a:xfrm>
            </p:grpSpPr>
            <p:sp>
              <p:nvSpPr>
                <p:cNvPr id="9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152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8" name="Группа 97"/>
                <p:cNvGrpSpPr/>
                <p:nvPr/>
              </p:nvGrpSpPr>
              <p:grpSpPr>
                <a:xfrm>
                  <a:off x="6897577" y="4082211"/>
                  <a:ext cx="2625768" cy="2764039"/>
                  <a:chOff x="9401429" y="1559479"/>
                  <a:chExt cx="3004693" cy="5253681"/>
                </a:xfrm>
              </p:grpSpPr>
              <p:grpSp>
                <p:nvGrpSpPr>
                  <p:cNvPr id="103" name="Группа 102"/>
                  <p:cNvGrpSpPr/>
                  <p:nvPr/>
                </p:nvGrpSpPr>
                <p:grpSpPr>
                  <a:xfrm>
                    <a:off x="9401429" y="1559479"/>
                    <a:ext cx="3004693" cy="5253681"/>
                    <a:chOff x="6759623" y="3727167"/>
                    <a:chExt cx="2447088" cy="3113013"/>
                  </a:xfrm>
                </p:grpSpPr>
                <p:sp>
                  <p:nvSpPr>
                    <p:cNvPr id="108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3" y="3767481"/>
                      <a:ext cx="2134158" cy="30726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973320" y="5771221"/>
                      <a:ext cx="204793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прогноз нарушения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0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74325" y="3727167"/>
                      <a:ext cx="1606383" cy="2418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</a:p>
                  </p:txBody>
                </p:sp>
                <p:sp>
                  <p:nvSpPr>
                    <p:cNvPr id="11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09"/>
                      <a:ext cx="1609849" cy="209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2" name="TextBox 10"/>
                    <p:cNvSpPr txBox="1"/>
                    <p:nvPr/>
                  </p:nvSpPr>
                  <p:spPr>
                    <a:xfrm>
                      <a:off x="6785475" y="6585394"/>
                      <a:ext cx="591514" cy="2047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defTabSz="912321">
                        <a:defRPr/>
                      </a:pP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</a:t>
                      </a:r>
                      <a:endPara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3" name="Полилиния 112"/>
                    <p:cNvSpPr/>
                    <p:nvPr/>
                  </p:nvSpPr>
                  <p:spPr>
                    <a:xfrm>
                      <a:off x="6891128" y="5784093"/>
                      <a:ext cx="324905" cy="204788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14" name="Прямоугольник 113"/>
                    <p:cNvSpPr/>
                    <p:nvPr/>
                  </p:nvSpPr>
                  <p:spPr>
                    <a:xfrm>
                      <a:off x="6789967" y="6011515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r>
                        <a:rPr lang="ru-RU" sz="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321/20</a:t>
                      </a:r>
                    </a:p>
                  </p:txBody>
                </p:sp>
                <p:sp>
                  <p:nvSpPr>
                    <p:cNvPr id="115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1232" y="6558997"/>
                      <a:ext cx="183107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11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10218" y="4418277"/>
                      <a:ext cx="189649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6267" y="5973077"/>
                      <a:ext cx="1898652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11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52435" y="4022487"/>
                      <a:ext cx="1309014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ветер, порыв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м/с</a:t>
                      </a:r>
                    </a:p>
                  </p:txBody>
                </p:sp>
              </p:grpSp>
              <p:sp>
                <p:nvSpPr>
                  <p:cNvPr id="104" name="Скругленный прямоугольник 103"/>
                  <p:cNvSpPr/>
                  <p:nvPr/>
                </p:nvSpPr>
                <p:spPr>
                  <a:xfrm>
                    <a:off x="9463075" y="612723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10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19757" y="5966534"/>
                    <a:ext cx="2465414" cy="545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износ 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106" name="Прямоугольник 105"/>
                  <p:cNvSpPr/>
                  <p:nvPr/>
                </p:nvSpPr>
                <p:spPr>
                  <a:xfrm>
                    <a:off x="9438681" y="5747122"/>
                    <a:ext cx="658385" cy="23060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10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45708" y="5648363"/>
                    <a:ext cx="1868848" cy="397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9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47238" y="5362179"/>
                  <a:ext cx="1948620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количество </a:t>
                  </a:r>
                  <a:r>
                    <a:rPr lang="ru-RU" altLang="ru-RU" sz="1000" b="0" kern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осадков (УГМС),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мм</a:t>
                  </a:r>
                </a:p>
              </p:txBody>
            </p:sp>
            <p:sp>
              <p:nvSpPr>
                <p:cNvPr id="100" name="TextBox 23"/>
                <p:cNvSpPr txBox="1"/>
                <p:nvPr/>
              </p:nvSpPr>
              <p:spPr>
                <a:xfrm>
                  <a:off x="6991196" y="5376988"/>
                  <a:ext cx="383894" cy="181793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00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101" name="TextBox 23"/>
                <p:cNvSpPr txBox="1"/>
                <p:nvPr/>
              </p:nvSpPr>
              <p:spPr>
                <a:xfrm>
                  <a:off x="6995296" y="5513448"/>
                  <a:ext cx="372305" cy="181793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404899" y="5483548"/>
                  <a:ext cx="1659776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порывы ветра (УГМС), м/с</a:t>
                  </a:r>
                </a:p>
              </p:txBody>
            </p:sp>
          </p:grpSp>
          <p:pic>
            <p:nvPicPr>
              <p:cNvPr id="96" name="Рисунок 9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61176" y="5003121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4213" y="2433794"/>
              <a:ext cx="2253087" cy="163859"/>
            </a:xfrm>
            <a:prstGeom prst="rect">
              <a:avLst/>
            </a:prstGeom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158" y="4351803"/>
            <a:ext cx="374102" cy="295661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0067691" y="4226623"/>
            <a:ext cx="2056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подразделений </a:t>
            </a:r>
          </a:p>
          <a:p>
            <a:pPr algn="ctr"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ПСЧ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18.10.2023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Исп. Замараева Е.А.</a:t>
            </a:r>
          </a:p>
          <a:p>
            <a:pPr defTabSz="1727942">
              <a:spcBef>
                <a:spcPct val="0"/>
              </a:spcBef>
            </a:pP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2279576" y="2967650"/>
            <a:ext cx="1790226" cy="779433"/>
            <a:chOff x="-1140157" y="7474624"/>
            <a:chExt cx="1790226" cy="779433"/>
          </a:xfrm>
        </p:grpSpPr>
        <p:sp>
          <p:nvSpPr>
            <p:cNvPr id="51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 Краснотурьинск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latin typeface="Times New Roman" pitchFamily="18" charset="0"/>
                  <a:cs typeface="Times New Roman" pitchFamily="18" charset="0"/>
                </a:rPr>
                <a:t>317/174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4585/60685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Скругленный прямоугольник 55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57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0,5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471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2988"/>
            <a:ext cx="12192000" cy="6135011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ПОРЫВАМ 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ИВДЕЛЬСКОГО ГО СВЕРДЛОВСКОЙ ОБЛАСТИ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19.10.2023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9619878" y="2208403"/>
            <a:ext cx="2952694" cy="3743622"/>
            <a:chOff x="9619878" y="2208403"/>
            <a:chExt cx="2952694" cy="3743622"/>
          </a:xfrm>
        </p:grpSpPr>
        <p:grpSp>
          <p:nvGrpSpPr>
            <p:cNvPr id="93" name="Группа 92"/>
            <p:cNvGrpSpPr/>
            <p:nvPr/>
          </p:nvGrpSpPr>
          <p:grpSpPr>
            <a:xfrm>
              <a:off x="9619878" y="2208403"/>
              <a:ext cx="2952694" cy="3743622"/>
              <a:chOff x="7765300" y="4457439"/>
              <a:chExt cx="2952694" cy="3743622"/>
            </a:xfrm>
          </p:grpSpPr>
          <p:grpSp>
            <p:nvGrpSpPr>
              <p:cNvPr id="95" name="Группа 94"/>
              <p:cNvGrpSpPr/>
              <p:nvPr/>
            </p:nvGrpSpPr>
            <p:grpSpPr>
              <a:xfrm>
                <a:off x="7765300" y="4457439"/>
                <a:ext cx="2952694" cy="3743622"/>
                <a:chOff x="6897577" y="4082211"/>
                <a:chExt cx="2625768" cy="2764039"/>
              </a:xfrm>
            </p:grpSpPr>
            <p:sp>
              <p:nvSpPr>
                <p:cNvPr id="9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152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8" name="Группа 97"/>
                <p:cNvGrpSpPr/>
                <p:nvPr/>
              </p:nvGrpSpPr>
              <p:grpSpPr>
                <a:xfrm>
                  <a:off x="6897577" y="4082211"/>
                  <a:ext cx="2625768" cy="2764039"/>
                  <a:chOff x="9401429" y="1559479"/>
                  <a:chExt cx="3004693" cy="5253681"/>
                </a:xfrm>
              </p:grpSpPr>
              <p:grpSp>
                <p:nvGrpSpPr>
                  <p:cNvPr id="103" name="Группа 102"/>
                  <p:cNvGrpSpPr/>
                  <p:nvPr/>
                </p:nvGrpSpPr>
                <p:grpSpPr>
                  <a:xfrm>
                    <a:off x="9401429" y="1559479"/>
                    <a:ext cx="3004693" cy="5253681"/>
                    <a:chOff x="6759623" y="3727167"/>
                    <a:chExt cx="2447088" cy="3113013"/>
                  </a:xfrm>
                </p:grpSpPr>
                <p:sp>
                  <p:nvSpPr>
                    <p:cNvPr id="108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3" y="3767481"/>
                      <a:ext cx="2134158" cy="30726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973320" y="5771221"/>
                      <a:ext cx="204793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прогноз нарушения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0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74325" y="3727167"/>
                      <a:ext cx="1606383" cy="2418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</a:p>
                  </p:txBody>
                </p:sp>
                <p:sp>
                  <p:nvSpPr>
                    <p:cNvPr id="11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09"/>
                      <a:ext cx="1609849" cy="209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2" name="TextBox 10"/>
                    <p:cNvSpPr txBox="1"/>
                    <p:nvPr/>
                  </p:nvSpPr>
                  <p:spPr>
                    <a:xfrm>
                      <a:off x="6785475" y="6585394"/>
                      <a:ext cx="591514" cy="2047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defTabSz="912321">
                        <a:defRPr/>
                      </a:pP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</a:t>
                      </a:r>
                      <a:endPara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3" name="Полилиния 112"/>
                    <p:cNvSpPr/>
                    <p:nvPr/>
                  </p:nvSpPr>
                  <p:spPr>
                    <a:xfrm>
                      <a:off x="6891128" y="5784093"/>
                      <a:ext cx="324905" cy="204788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14" name="Прямоугольник 113"/>
                    <p:cNvSpPr/>
                    <p:nvPr/>
                  </p:nvSpPr>
                  <p:spPr>
                    <a:xfrm>
                      <a:off x="6789967" y="6011515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r>
                        <a:rPr lang="ru-RU" sz="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321/20</a:t>
                      </a:r>
                    </a:p>
                  </p:txBody>
                </p:sp>
                <p:sp>
                  <p:nvSpPr>
                    <p:cNvPr id="115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1232" y="6558997"/>
                      <a:ext cx="183107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11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10218" y="4418277"/>
                      <a:ext cx="189649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6267" y="5973077"/>
                      <a:ext cx="1898652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11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52435" y="4022487"/>
                      <a:ext cx="1309014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ветер, порыв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м/с</a:t>
                      </a:r>
                    </a:p>
                  </p:txBody>
                </p:sp>
              </p:grpSp>
              <p:sp>
                <p:nvSpPr>
                  <p:cNvPr id="104" name="Скругленный прямоугольник 103"/>
                  <p:cNvSpPr/>
                  <p:nvPr/>
                </p:nvSpPr>
                <p:spPr>
                  <a:xfrm>
                    <a:off x="9463075" y="612723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10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19757" y="5966534"/>
                    <a:ext cx="2465414" cy="545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износ 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106" name="Прямоугольник 105"/>
                  <p:cNvSpPr/>
                  <p:nvPr/>
                </p:nvSpPr>
                <p:spPr>
                  <a:xfrm>
                    <a:off x="9438681" y="5747122"/>
                    <a:ext cx="658385" cy="23060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10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45708" y="5648363"/>
                    <a:ext cx="1868848" cy="397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9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47238" y="5362179"/>
                  <a:ext cx="1948620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количество </a:t>
                  </a:r>
                  <a:r>
                    <a:rPr lang="ru-RU" altLang="ru-RU" sz="1000" b="0" kern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осадков (УГМС),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мм</a:t>
                  </a:r>
                </a:p>
              </p:txBody>
            </p:sp>
            <p:sp>
              <p:nvSpPr>
                <p:cNvPr id="100" name="TextBox 23"/>
                <p:cNvSpPr txBox="1"/>
                <p:nvPr/>
              </p:nvSpPr>
              <p:spPr>
                <a:xfrm>
                  <a:off x="6991196" y="5376988"/>
                  <a:ext cx="383894" cy="181793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00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101" name="TextBox 23"/>
                <p:cNvSpPr txBox="1"/>
                <p:nvPr/>
              </p:nvSpPr>
              <p:spPr>
                <a:xfrm>
                  <a:off x="6995296" y="5513448"/>
                  <a:ext cx="372305" cy="181793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404899" y="5483548"/>
                  <a:ext cx="1659776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порывы ветра (УГМС), м/с</a:t>
                  </a:r>
                </a:p>
              </p:txBody>
            </p:sp>
          </p:grpSp>
          <p:pic>
            <p:nvPicPr>
              <p:cNvPr id="96" name="Рисунок 9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61176" y="5003121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4213" y="2433794"/>
              <a:ext cx="2253087" cy="163859"/>
            </a:xfrm>
            <a:prstGeom prst="rect">
              <a:avLst/>
            </a:prstGeom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158" y="4351803"/>
            <a:ext cx="374102" cy="295661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0067691" y="4226623"/>
            <a:ext cx="2056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подразделений </a:t>
            </a:r>
          </a:p>
          <a:p>
            <a:pPr algn="ctr"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ПСЧ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18.10.2023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Исп. Замараева Е.А.</a:t>
            </a:r>
          </a:p>
          <a:p>
            <a:pPr defTabSz="1727942">
              <a:spcBef>
                <a:spcPct val="0"/>
              </a:spcBef>
            </a:pP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1199456" y="2493658"/>
            <a:ext cx="1790226" cy="779433"/>
            <a:chOff x="-1140157" y="7474624"/>
            <a:chExt cx="1790226" cy="779433"/>
          </a:xfrm>
        </p:grpSpPr>
        <p:sp>
          <p:nvSpPr>
            <p:cNvPr id="44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Ивдельский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latin typeface="Times New Roman" pitchFamily="18" charset="0"/>
                  <a:cs typeface="Times New Roman" pitchFamily="18" charset="0"/>
                </a:rPr>
                <a:t>158,385/59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4339/20365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Скругленный прямоугольник 53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57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882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3829"/>
            <a:ext cx="12192000" cy="6134100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ПОРЫВАМ 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СЕВЕРОУРАЛЬСКОГО ГО СВЕРДЛОВСКОЙ ОБЛАСТИ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19.10.2023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9619878" y="2208403"/>
            <a:ext cx="2952694" cy="3743622"/>
            <a:chOff x="9619878" y="2208403"/>
            <a:chExt cx="2952694" cy="3743622"/>
          </a:xfrm>
        </p:grpSpPr>
        <p:grpSp>
          <p:nvGrpSpPr>
            <p:cNvPr id="93" name="Группа 92"/>
            <p:cNvGrpSpPr/>
            <p:nvPr/>
          </p:nvGrpSpPr>
          <p:grpSpPr>
            <a:xfrm>
              <a:off x="9619878" y="2208403"/>
              <a:ext cx="2952694" cy="3743622"/>
              <a:chOff x="7765300" y="4457439"/>
              <a:chExt cx="2952694" cy="3743622"/>
            </a:xfrm>
          </p:grpSpPr>
          <p:grpSp>
            <p:nvGrpSpPr>
              <p:cNvPr id="95" name="Группа 94"/>
              <p:cNvGrpSpPr/>
              <p:nvPr/>
            </p:nvGrpSpPr>
            <p:grpSpPr>
              <a:xfrm>
                <a:off x="7765300" y="4457439"/>
                <a:ext cx="2952694" cy="3743622"/>
                <a:chOff x="6897577" y="4082211"/>
                <a:chExt cx="2625768" cy="2764039"/>
              </a:xfrm>
            </p:grpSpPr>
            <p:sp>
              <p:nvSpPr>
                <p:cNvPr id="9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152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8" name="Группа 97"/>
                <p:cNvGrpSpPr/>
                <p:nvPr/>
              </p:nvGrpSpPr>
              <p:grpSpPr>
                <a:xfrm>
                  <a:off x="6897577" y="4082211"/>
                  <a:ext cx="2625768" cy="2764039"/>
                  <a:chOff x="9401429" y="1559479"/>
                  <a:chExt cx="3004693" cy="5253681"/>
                </a:xfrm>
              </p:grpSpPr>
              <p:grpSp>
                <p:nvGrpSpPr>
                  <p:cNvPr id="103" name="Группа 102"/>
                  <p:cNvGrpSpPr/>
                  <p:nvPr/>
                </p:nvGrpSpPr>
                <p:grpSpPr>
                  <a:xfrm>
                    <a:off x="9401429" y="1559479"/>
                    <a:ext cx="3004693" cy="5253681"/>
                    <a:chOff x="6759623" y="3727167"/>
                    <a:chExt cx="2447088" cy="3113013"/>
                  </a:xfrm>
                </p:grpSpPr>
                <p:sp>
                  <p:nvSpPr>
                    <p:cNvPr id="108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3" y="3767481"/>
                      <a:ext cx="2134158" cy="30726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973320" y="5771221"/>
                      <a:ext cx="204793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прогноз нарушения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0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74325" y="3727167"/>
                      <a:ext cx="1606383" cy="2418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</a:p>
                  </p:txBody>
                </p:sp>
                <p:sp>
                  <p:nvSpPr>
                    <p:cNvPr id="11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09"/>
                      <a:ext cx="1609849" cy="209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2" name="TextBox 10"/>
                    <p:cNvSpPr txBox="1"/>
                    <p:nvPr/>
                  </p:nvSpPr>
                  <p:spPr>
                    <a:xfrm>
                      <a:off x="6785475" y="6585394"/>
                      <a:ext cx="591514" cy="2047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defTabSz="912321">
                        <a:defRPr/>
                      </a:pP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</a:t>
                      </a:r>
                      <a:endPara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3" name="Полилиния 112"/>
                    <p:cNvSpPr/>
                    <p:nvPr/>
                  </p:nvSpPr>
                  <p:spPr>
                    <a:xfrm>
                      <a:off x="6891128" y="5784093"/>
                      <a:ext cx="324905" cy="204788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14" name="Прямоугольник 113"/>
                    <p:cNvSpPr/>
                    <p:nvPr/>
                  </p:nvSpPr>
                  <p:spPr>
                    <a:xfrm>
                      <a:off x="6789967" y="6011515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r>
                        <a:rPr lang="ru-RU" sz="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321/20</a:t>
                      </a:r>
                    </a:p>
                  </p:txBody>
                </p:sp>
                <p:sp>
                  <p:nvSpPr>
                    <p:cNvPr id="115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1232" y="6558997"/>
                      <a:ext cx="183107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11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10218" y="4418277"/>
                      <a:ext cx="189649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6267" y="5973077"/>
                      <a:ext cx="1898652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11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52435" y="4022487"/>
                      <a:ext cx="1309014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ветер, порыв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м/с</a:t>
                      </a:r>
                    </a:p>
                  </p:txBody>
                </p:sp>
              </p:grpSp>
              <p:sp>
                <p:nvSpPr>
                  <p:cNvPr id="104" name="Скругленный прямоугольник 103"/>
                  <p:cNvSpPr/>
                  <p:nvPr/>
                </p:nvSpPr>
                <p:spPr>
                  <a:xfrm>
                    <a:off x="9463075" y="612723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10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19757" y="5966534"/>
                    <a:ext cx="2465414" cy="545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износ 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106" name="Прямоугольник 105"/>
                  <p:cNvSpPr/>
                  <p:nvPr/>
                </p:nvSpPr>
                <p:spPr>
                  <a:xfrm>
                    <a:off x="9438681" y="5747122"/>
                    <a:ext cx="658385" cy="23060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10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45708" y="5648363"/>
                    <a:ext cx="1868848" cy="397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9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47238" y="5362179"/>
                  <a:ext cx="1948620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количество </a:t>
                  </a:r>
                  <a:r>
                    <a:rPr lang="ru-RU" altLang="ru-RU" sz="1000" b="0" kern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осадков (УГМС),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мм</a:t>
                  </a:r>
                </a:p>
              </p:txBody>
            </p:sp>
            <p:sp>
              <p:nvSpPr>
                <p:cNvPr id="100" name="TextBox 23"/>
                <p:cNvSpPr txBox="1"/>
                <p:nvPr/>
              </p:nvSpPr>
              <p:spPr>
                <a:xfrm>
                  <a:off x="6991196" y="5376988"/>
                  <a:ext cx="383894" cy="181793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00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101" name="TextBox 23"/>
                <p:cNvSpPr txBox="1"/>
                <p:nvPr/>
              </p:nvSpPr>
              <p:spPr>
                <a:xfrm>
                  <a:off x="6995296" y="5513448"/>
                  <a:ext cx="372305" cy="181793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404899" y="5483548"/>
                  <a:ext cx="1659776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порывы ветра (УГМС), м/с</a:t>
                  </a:r>
                </a:p>
              </p:txBody>
            </p:sp>
          </p:grpSp>
          <p:pic>
            <p:nvPicPr>
              <p:cNvPr id="96" name="Рисунок 9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61176" y="5003121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4213" y="2433794"/>
              <a:ext cx="2253087" cy="163859"/>
            </a:xfrm>
            <a:prstGeom prst="rect">
              <a:avLst/>
            </a:prstGeom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158" y="4351803"/>
            <a:ext cx="374102" cy="295661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0067691" y="4226623"/>
            <a:ext cx="2056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подразделений </a:t>
            </a:r>
          </a:p>
          <a:p>
            <a:pPr algn="ctr"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ПСЧ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18.10.2023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Исп. Замараева Е.А.</a:t>
            </a:r>
          </a:p>
          <a:p>
            <a:pPr defTabSz="1727942">
              <a:spcBef>
                <a:spcPct val="0"/>
              </a:spcBef>
            </a:pP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1631504" y="2396849"/>
            <a:ext cx="1790226" cy="779433"/>
            <a:chOff x="-1140157" y="7474624"/>
            <a:chExt cx="1790226" cy="779433"/>
          </a:xfrm>
        </p:grpSpPr>
        <p:sp>
          <p:nvSpPr>
            <p:cNvPr id="51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Североуральский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latin typeface="Times New Roman" pitchFamily="18" charset="0"/>
                  <a:cs typeface="Times New Roman" pitchFamily="18" charset="0"/>
                </a:rPr>
                <a:t>626/117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3970/38499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Скругленный прямоугольник 54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56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906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2" y="722989"/>
            <a:ext cx="12178847" cy="6143641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ПОРЫВАМ 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ГАРИНСКОГО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 СВЕРДЛОВСКОЙ ОБЛАСТИ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19.10.2023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9619878" y="2208403"/>
            <a:ext cx="2952694" cy="3743622"/>
            <a:chOff x="9619878" y="2208403"/>
            <a:chExt cx="2952694" cy="3743622"/>
          </a:xfrm>
        </p:grpSpPr>
        <p:grpSp>
          <p:nvGrpSpPr>
            <p:cNvPr id="93" name="Группа 92"/>
            <p:cNvGrpSpPr/>
            <p:nvPr/>
          </p:nvGrpSpPr>
          <p:grpSpPr>
            <a:xfrm>
              <a:off x="9619878" y="2208403"/>
              <a:ext cx="2952694" cy="3743622"/>
              <a:chOff x="7765300" y="4457439"/>
              <a:chExt cx="2952694" cy="3743622"/>
            </a:xfrm>
          </p:grpSpPr>
          <p:grpSp>
            <p:nvGrpSpPr>
              <p:cNvPr id="95" name="Группа 94"/>
              <p:cNvGrpSpPr/>
              <p:nvPr/>
            </p:nvGrpSpPr>
            <p:grpSpPr>
              <a:xfrm>
                <a:off x="7765300" y="4457439"/>
                <a:ext cx="2952694" cy="3743622"/>
                <a:chOff x="6897577" y="4082211"/>
                <a:chExt cx="2625768" cy="2764039"/>
              </a:xfrm>
            </p:grpSpPr>
            <p:sp>
              <p:nvSpPr>
                <p:cNvPr id="9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152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8" name="Группа 97"/>
                <p:cNvGrpSpPr/>
                <p:nvPr/>
              </p:nvGrpSpPr>
              <p:grpSpPr>
                <a:xfrm>
                  <a:off x="6897577" y="4082211"/>
                  <a:ext cx="2625768" cy="2764039"/>
                  <a:chOff x="9401429" y="1559479"/>
                  <a:chExt cx="3004693" cy="5253681"/>
                </a:xfrm>
              </p:grpSpPr>
              <p:grpSp>
                <p:nvGrpSpPr>
                  <p:cNvPr id="103" name="Группа 102"/>
                  <p:cNvGrpSpPr/>
                  <p:nvPr/>
                </p:nvGrpSpPr>
                <p:grpSpPr>
                  <a:xfrm>
                    <a:off x="9401429" y="1559479"/>
                    <a:ext cx="3004693" cy="5253681"/>
                    <a:chOff x="6759623" y="3727167"/>
                    <a:chExt cx="2447088" cy="3113013"/>
                  </a:xfrm>
                </p:grpSpPr>
                <p:sp>
                  <p:nvSpPr>
                    <p:cNvPr id="108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3" y="3767481"/>
                      <a:ext cx="2134158" cy="30726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973320" y="5771221"/>
                      <a:ext cx="204793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прогноз нарушения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0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74325" y="3727167"/>
                      <a:ext cx="1606383" cy="2418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</a:p>
                  </p:txBody>
                </p:sp>
                <p:sp>
                  <p:nvSpPr>
                    <p:cNvPr id="11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09"/>
                      <a:ext cx="1609849" cy="209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2" name="TextBox 10"/>
                    <p:cNvSpPr txBox="1"/>
                    <p:nvPr/>
                  </p:nvSpPr>
                  <p:spPr>
                    <a:xfrm>
                      <a:off x="6785475" y="6585394"/>
                      <a:ext cx="591514" cy="2047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defTabSz="912321">
                        <a:defRPr/>
                      </a:pP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</a:t>
                      </a:r>
                      <a:endPara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3" name="Полилиния 112"/>
                    <p:cNvSpPr/>
                    <p:nvPr/>
                  </p:nvSpPr>
                  <p:spPr>
                    <a:xfrm>
                      <a:off x="6891128" y="5784093"/>
                      <a:ext cx="324905" cy="204788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14" name="Прямоугольник 113"/>
                    <p:cNvSpPr/>
                    <p:nvPr/>
                  </p:nvSpPr>
                  <p:spPr>
                    <a:xfrm>
                      <a:off x="6789967" y="6011515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r>
                        <a:rPr lang="ru-RU" sz="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321/20</a:t>
                      </a:r>
                    </a:p>
                  </p:txBody>
                </p:sp>
                <p:sp>
                  <p:nvSpPr>
                    <p:cNvPr id="115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1232" y="6558997"/>
                      <a:ext cx="183107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11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10218" y="4418277"/>
                      <a:ext cx="189649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6267" y="5973077"/>
                      <a:ext cx="1898652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11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52435" y="4022487"/>
                      <a:ext cx="1309014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ветер, порыв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м/с</a:t>
                      </a:r>
                    </a:p>
                  </p:txBody>
                </p:sp>
              </p:grpSp>
              <p:sp>
                <p:nvSpPr>
                  <p:cNvPr id="104" name="Скругленный прямоугольник 103"/>
                  <p:cNvSpPr/>
                  <p:nvPr/>
                </p:nvSpPr>
                <p:spPr>
                  <a:xfrm>
                    <a:off x="9463075" y="612723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10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19757" y="5966534"/>
                    <a:ext cx="2465414" cy="545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износ 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106" name="Прямоугольник 105"/>
                  <p:cNvSpPr/>
                  <p:nvPr/>
                </p:nvSpPr>
                <p:spPr>
                  <a:xfrm>
                    <a:off x="9438681" y="5747122"/>
                    <a:ext cx="658385" cy="23060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10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45708" y="5648363"/>
                    <a:ext cx="1868848" cy="397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9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47238" y="5362179"/>
                  <a:ext cx="1948620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количество </a:t>
                  </a:r>
                  <a:r>
                    <a:rPr lang="ru-RU" altLang="ru-RU" sz="1000" b="0" kern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осадков (УГМС),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мм</a:t>
                  </a:r>
                </a:p>
              </p:txBody>
            </p:sp>
            <p:sp>
              <p:nvSpPr>
                <p:cNvPr id="100" name="TextBox 23"/>
                <p:cNvSpPr txBox="1"/>
                <p:nvPr/>
              </p:nvSpPr>
              <p:spPr>
                <a:xfrm>
                  <a:off x="6991196" y="5376988"/>
                  <a:ext cx="383894" cy="181793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00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101" name="TextBox 23"/>
                <p:cNvSpPr txBox="1"/>
                <p:nvPr/>
              </p:nvSpPr>
              <p:spPr>
                <a:xfrm>
                  <a:off x="6995296" y="5513448"/>
                  <a:ext cx="372305" cy="181793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404899" y="5483548"/>
                  <a:ext cx="1659776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порывы ветра (УГМС), м/с</a:t>
                  </a:r>
                </a:p>
              </p:txBody>
            </p:sp>
          </p:grpSp>
          <p:pic>
            <p:nvPicPr>
              <p:cNvPr id="96" name="Рисунок 9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61176" y="5003121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4213" y="2433794"/>
              <a:ext cx="2253087" cy="163859"/>
            </a:xfrm>
            <a:prstGeom prst="rect">
              <a:avLst/>
            </a:prstGeom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158" y="4351803"/>
            <a:ext cx="374102" cy="295661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0067691" y="4226623"/>
            <a:ext cx="2056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подразделений </a:t>
            </a:r>
          </a:p>
          <a:p>
            <a:pPr algn="ctr"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ПСЧ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18.10.2023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Исп. Замараева Е.А.</a:t>
            </a:r>
          </a:p>
          <a:p>
            <a:pPr defTabSz="1727942">
              <a:spcBef>
                <a:spcPct val="0"/>
              </a:spcBef>
            </a:pP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1487488" y="2597653"/>
            <a:ext cx="1790226" cy="779433"/>
            <a:chOff x="-1140157" y="7474624"/>
            <a:chExt cx="1790226" cy="779433"/>
          </a:xfrm>
        </p:grpSpPr>
        <p:sp>
          <p:nvSpPr>
            <p:cNvPr id="42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Гаринский</a:t>
              </a: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latin typeface="Times New Roman" pitchFamily="18" charset="0"/>
                  <a:cs typeface="Times New Roman" pitchFamily="18" charset="0"/>
                </a:rPr>
                <a:t>261/55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1971/3716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Скругленный прямоугольник 47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49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54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359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238" y="722989"/>
            <a:ext cx="12209237" cy="6145262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ПОРЫВАМ 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КАЧКАНАРСКОГО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 СВЕРДЛОВСКОЙ ОБЛАСТИ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19.10.2023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9619878" y="2208403"/>
            <a:ext cx="2952694" cy="3743622"/>
            <a:chOff x="9619878" y="2208403"/>
            <a:chExt cx="2952694" cy="3743622"/>
          </a:xfrm>
        </p:grpSpPr>
        <p:grpSp>
          <p:nvGrpSpPr>
            <p:cNvPr id="93" name="Группа 92"/>
            <p:cNvGrpSpPr/>
            <p:nvPr/>
          </p:nvGrpSpPr>
          <p:grpSpPr>
            <a:xfrm>
              <a:off x="9619878" y="2208403"/>
              <a:ext cx="2952694" cy="3743622"/>
              <a:chOff x="7765300" y="4457439"/>
              <a:chExt cx="2952694" cy="3743622"/>
            </a:xfrm>
          </p:grpSpPr>
          <p:grpSp>
            <p:nvGrpSpPr>
              <p:cNvPr id="95" name="Группа 94"/>
              <p:cNvGrpSpPr/>
              <p:nvPr/>
            </p:nvGrpSpPr>
            <p:grpSpPr>
              <a:xfrm>
                <a:off x="7765300" y="4457439"/>
                <a:ext cx="2952694" cy="3743622"/>
                <a:chOff x="6897577" y="4082211"/>
                <a:chExt cx="2625768" cy="2764039"/>
              </a:xfrm>
            </p:grpSpPr>
            <p:sp>
              <p:nvSpPr>
                <p:cNvPr id="9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152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8" name="Группа 97"/>
                <p:cNvGrpSpPr/>
                <p:nvPr/>
              </p:nvGrpSpPr>
              <p:grpSpPr>
                <a:xfrm>
                  <a:off x="6897577" y="4082211"/>
                  <a:ext cx="2625768" cy="2764039"/>
                  <a:chOff x="9401429" y="1559479"/>
                  <a:chExt cx="3004693" cy="5253681"/>
                </a:xfrm>
              </p:grpSpPr>
              <p:grpSp>
                <p:nvGrpSpPr>
                  <p:cNvPr id="103" name="Группа 102"/>
                  <p:cNvGrpSpPr/>
                  <p:nvPr/>
                </p:nvGrpSpPr>
                <p:grpSpPr>
                  <a:xfrm>
                    <a:off x="9401429" y="1559479"/>
                    <a:ext cx="3004693" cy="5253681"/>
                    <a:chOff x="6759623" y="3727167"/>
                    <a:chExt cx="2447088" cy="3113013"/>
                  </a:xfrm>
                </p:grpSpPr>
                <p:sp>
                  <p:nvSpPr>
                    <p:cNvPr id="108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3" y="3767481"/>
                      <a:ext cx="2134158" cy="30726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973320" y="5771221"/>
                      <a:ext cx="204793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прогноз нарушения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0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74325" y="3727167"/>
                      <a:ext cx="1606383" cy="2418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</a:p>
                  </p:txBody>
                </p:sp>
                <p:sp>
                  <p:nvSpPr>
                    <p:cNvPr id="11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09"/>
                      <a:ext cx="1609849" cy="209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2" name="TextBox 10"/>
                    <p:cNvSpPr txBox="1"/>
                    <p:nvPr/>
                  </p:nvSpPr>
                  <p:spPr>
                    <a:xfrm>
                      <a:off x="6785475" y="6585394"/>
                      <a:ext cx="591514" cy="2047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defTabSz="912321">
                        <a:defRPr/>
                      </a:pP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</a:t>
                      </a:r>
                      <a:endPara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3" name="Полилиния 112"/>
                    <p:cNvSpPr/>
                    <p:nvPr/>
                  </p:nvSpPr>
                  <p:spPr>
                    <a:xfrm>
                      <a:off x="6891128" y="5784093"/>
                      <a:ext cx="324905" cy="204788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14" name="Прямоугольник 113"/>
                    <p:cNvSpPr/>
                    <p:nvPr/>
                  </p:nvSpPr>
                  <p:spPr>
                    <a:xfrm>
                      <a:off x="6789967" y="6011515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r>
                        <a:rPr lang="ru-RU" sz="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321/20</a:t>
                      </a:r>
                    </a:p>
                  </p:txBody>
                </p:sp>
                <p:sp>
                  <p:nvSpPr>
                    <p:cNvPr id="115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1232" y="6558997"/>
                      <a:ext cx="183107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11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10218" y="4418277"/>
                      <a:ext cx="189649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6267" y="5973077"/>
                      <a:ext cx="1898652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11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52435" y="4022487"/>
                      <a:ext cx="1309014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ветер, порыв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м/с</a:t>
                      </a:r>
                    </a:p>
                  </p:txBody>
                </p:sp>
              </p:grpSp>
              <p:sp>
                <p:nvSpPr>
                  <p:cNvPr id="104" name="Скругленный прямоугольник 103"/>
                  <p:cNvSpPr/>
                  <p:nvPr/>
                </p:nvSpPr>
                <p:spPr>
                  <a:xfrm>
                    <a:off x="9463075" y="612723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10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19757" y="5966534"/>
                    <a:ext cx="2465414" cy="545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износ 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106" name="Прямоугольник 105"/>
                  <p:cNvSpPr/>
                  <p:nvPr/>
                </p:nvSpPr>
                <p:spPr>
                  <a:xfrm>
                    <a:off x="9438681" y="5747122"/>
                    <a:ext cx="658385" cy="23060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10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45708" y="5648363"/>
                    <a:ext cx="1868848" cy="397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9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47238" y="5362179"/>
                  <a:ext cx="1948620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количество </a:t>
                  </a:r>
                  <a:r>
                    <a:rPr lang="ru-RU" altLang="ru-RU" sz="1000" b="0" kern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осадков (УГМС),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мм</a:t>
                  </a:r>
                </a:p>
              </p:txBody>
            </p:sp>
            <p:sp>
              <p:nvSpPr>
                <p:cNvPr id="100" name="TextBox 23"/>
                <p:cNvSpPr txBox="1"/>
                <p:nvPr/>
              </p:nvSpPr>
              <p:spPr>
                <a:xfrm>
                  <a:off x="6991196" y="5376988"/>
                  <a:ext cx="383894" cy="181793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00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101" name="TextBox 23"/>
                <p:cNvSpPr txBox="1"/>
                <p:nvPr/>
              </p:nvSpPr>
              <p:spPr>
                <a:xfrm>
                  <a:off x="6995296" y="5513448"/>
                  <a:ext cx="372305" cy="181793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404899" y="5483548"/>
                  <a:ext cx="1659776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порывы ветра (УГМС), м/с</a:t>
                  </a:r>
                </a:p>
              </p:txBody>
            </p:sp>
          </p:grpSp>
          <p:pic>
            <p:nvPicPr>
              <p:cNvPr id="96" name="Рисунок 9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61176" y="5003121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4213" y="2433794"/>
              <a:ext cx="2253087" cy="163859"/>
            </a:xfrm>
            <a:prstGeom prst="rect">
              <a:avLst/>
            </a:prstGeom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158" y="4351803"/>
            <a:ext cx="374102" cy="295661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0067691" y="4226623"/>
            <a:ext cx="2056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подразделений </a:t>
            </a:r>
          </a:p>
          <a:p>
            <a:pPr algn="ctr"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ПСЧ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18.10.2023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Исп. Замараева Е.А.</a:t>
            </a:r>
          </a:p>
          <a:p>
            <a:pPr defTabSz="1727942">
              <a:spcBef>
                <a:spcPct val="0"/>
              </a:spcBef>
            </a:pP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2495600" y="2353814"/>
            <a:ext cx="1790226" cy="779433"/>
            <a:chOff x="-1140157" y="7474624"/>
            <a:chExt cx="1790226" cy="779433"/>
          </a:xfrm>
        </p:grpSpPr>
        <p:sp>
          <p:nvSpPr>
            <p:cNvPr id="51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Качканарский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latin typeface="Times New Roman" pitchFamily="18" charset="0"/>
                  <a:cs typeface="Times New Roman" pitchFamily="18" charset="0"/>
                </a:rPr>
                <a:t>293/103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2639/39202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Скругленный прямоугольник 54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56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1,2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823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" y="722989"/>
            <a:ext cx="12189124" cy="6135011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ПОРЫВАМ 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НЕВЬЯНСКОГО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 СВЕРДЛОВСКОЙ ОБЛАСТИ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19.10.2023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9619878" y="2208403"/>
            <a:ext cx="2952694" cy="3743622"/>
            <a:chOff x="9619878" y="2208403"/>
            <a:chExt cx="2952694" cy="3743622"/>
          </a:xfrm>
        </p:grpSpPr>
        <p:grpSp>
          <p:nvGrpSpPr>
            <p:cNvPr id="93" name="Группа 92"/>
            <p:cNvGrpSpPr/>
            <p:nvPr/>
          </p:nvGrpSpPr>
          <p:grpSpPr>
            <a:xfrm>
              <a:off x="9619878" y="2208403"/>
              <a:ext cx="2952694" cy="3743622"/>
              <a:chOff x="7765300" y="4457439"/>
              <a:chExt cx="2952694" cy="3743622"/>
            </a:xfrm>
          </p:grpSpPr>
          <p:grpSp>
            <p:nvGrpSpPr>
              <p:cNvPr id="95" name="Группа 94"/>
              <p:cNvGrpSpPr/>
              <p:nvPr/>
            </p:nvGrpSpPr>
            <p:grpSpPr>
              <a:xfrm>
                <a:off x="7765300" y="4457439"/>
                <a:ext cx="2952694" cy="3743622"/>
                <a:chOff x="6897577" y="4082211"/>
                <a:chExt cx="2625768" cy="2764039"/>
              </a:xfrm>
            </p:grpSpPr>
            <p:sp>
              <p:nvSpPr>
                <p:cNvPr id="9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152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8" name="Группа 97"/>
                <p:cNvGrpSpPr/>
                <p:nvPr/>
              </p:nvGrpSpPr>
              <p:grpSpPr>
                <a:xfrm>
                  <a:off x="6897577" y="4082211"/>
                  <a:ext cx="2625768" cy="2764039"/>
                  <a:chOff x="9401429" y="1559479"/>
                  <a:chExt cx="3004693" cy="5253681"/>
                </a:xfrm>
              </p:grpSpPr>
              <p:grpSp>
                <p:nvGrpSpPr>
                  <p:cNvPr id="103" name="Группа 102"/>
                  <p:cNvGrpSpPr/>
                  <p:nvPr/>
                </p:nvGrpSpPr>
                <p:grpSpPr>
                  <a:xfrm>
                    <a:off x="9401429" y="1559479"/>
                    <a:ext cx="3004693" cy="5253681"/>
                    <a:chOff x="6759623" y="3727167"/>
                    <a:chExt cx="2447088" cy="3113013"/>
                  </a:xfrm>
                </p:grpSpPr>
                <p:sp>
                  <p:nvSpPr>
                    <p:cNvPr id="108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3" y="3767481"/>
                      <a:ext cx="2134158" cy="30726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973320" y="5771221"/>
                      <a:ext cx="204793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прогноз нарушения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0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74325" y="3727167"/>
                      <a:ext cx="1606383" cy="2418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</a:p>
                  </p:txBody>
                </p:sp>
                <p:sp>
                  <p:nvSpPr>
                    <p:cNvPr id="11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09"/>
                      <a:ext cx="1609849" cy="209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2" name="TextBox 10"/>
                    <p:cNvSpPr txBox="1"/>
                    <p:nvPr/>
                  </p:nvSpPr>
                  <p:spPr>
                    <a:xfrm>
                      <a:off x="6785475" y="6585394"/>
                      <a:ext cx="591514" cy="2047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defTabSz="912321">
                        <a:defRPr/>
                      </a:pP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</a:t>
                      </a:r>
                      <a:endPara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3" name="Полилиния 112"/>
                    <p:cNvSpPr/>
                    <p:nvPr/>
                  </p:nvSpPr>
                  <p:spPr>
                    <a:xfrm>
                      <a:off x="6891128" y="5784093"/>
                      <a:ext cx="324905" cy="204788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14" name="Прямоугольник 113"/>
                    <p:cNvSpPr/>
                    <p:nvPr/>
                  </p:nvSpPr>
                  <p:spPr>
                    <a:xfrm>
                      <a:off x="6789967" y="6011515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r>
                        <a:rPr lang="ru-RU" sz="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321/20</a:t>
                      </a:r>
                    </a:p>
                  </p:txBody>
                </p:sp>
                <p:sp>
                  <p:nvSpPr>
                    <p:cNvPr id="115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1232" y="6558997"/>
                      <a:ext cx="183107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11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10218" y="4418277"/>
                      <a:ext cx="189649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6267" y="5973077"/>
                      <a:ext cx="1898652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11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52435" y="4022487"/>
                      <a:ext cx="1309014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ветер, порыв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м/с</a:t>
                      </a:r>
                    </a:p>
                  </p:txBody>
                </p:sp>
              </p:grpSp>
              <p:sp>
                <p:nvSpPr>
                  <p:cNvPr id="104" name="Скругленный прямоугольник 103"/>
                  <p:cNvSpPr/>
                  <p:nvPr/>
                </p:nvSpPr>
                <p:spPr>
                  <a:xfrm>
                    <a:off x="9463075" y="612723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10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19757" y="5966534"/>
                    <a:ext cx="2465414" cy="545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износ 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106" name="Прямоугольник 105"/>
                  <p:cNvSpPr/>
                  <p:nvPr/>
                </p:nvSpPr>
                <p:spPr>
                  <a:xfrm>
                    <a:off x="9438681" y="5747122"/>
                    <a:ext cx="658385" cy="23060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10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45708" y="5648363"/>
                    <a:ext cx="1868848" cy="397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9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47238" y="5362179"/>
                  <a:ext cx="1948620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количество </a:t>
                  </a:r>
                  <a:r>
                    <a:rPr lang="ru-RU" altLang="ru-RU" sz="1000" b="0" kern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осадков (УГМС),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мм</a:t>
                  </a:r>
                </a:p>
              </p:txBody>
            </p:sp>
            <p:sp>
              <p:nvSpPr>
                <p:cNvPr id="100" name="TextBox 23"/>
                <p:cNvSpPr txBox="1"/>
                <p:nvPr/>
              </p:nvSpPr>
              <p:spPr>
                <a:xfrm>
                  <a:off x="6991196" y="5376988"/>
                  <a:ext cx="383894" cy="181793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00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101" name="TextBox 23"/>
                <p:cNvSpPr txBox="1"/>
                <p:nvPr/>
              </p:nvSpPr>
              <p:spPr>
                <a:xfrm>
                  <a:off x="6995296" y="5513448"/>
                  <a:ext cx="372305" cy="181793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404899" y="5483548"/>
                  <a:ext cx="1659776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порывы ветра (УГМС), м/с</a:t>
                  </a:r>
                </a:p>
              </p:txBody>
            </p:sp>
          </p:grpSp>
          <p:pic>
            <p:nvPicPr>
              <p:cNvPr id="96" name="Рисунок 9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61176" y="5003121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4213" y="2433794"/>
              <a:ext cx="2253087" cy="163859"/>
            </a:xfrm>
            <a:prstGeom prst="rect">
              <a:avLst/>
            </a:prstGeom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158" y="4351803"/>
            <a:ext cx="374102" cy="295661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0067691" y="4226623"/>
            <a:ext cx="2056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подразделений </a:t>
            </a:r>
          </a:p>
          <a:p>
            <a:pPr algn="ctr"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ПСЧ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18.10.2023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Исп. Замараева Е.А.</a:t>
            </a:r>
          </a:p>
          <a:p>
            <a:pPr defTabSz="1727942">
              <a:spcBef>
                <a:spcPct val="0"/>
              </a:spcBef>
            </a:pP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2207568" y="2564907"/>
            <a:ext cx="1790226" cy="779433"/>
            <a:chOff x="-1140157" y="7474624"/>
            <a:chExt cx="1790226" cy="779433"/>
          </a:xfrm>
        </p:grpSpPr>
        <p:sp>
          <p:nvSpPr>
            <p:cNvPr id="42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Невьянский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latin typeface="Times New Roman" pitchFamily="18" charset="0"/>
                  <a:cs typeface="Times New Roman" pitchFamily="18" charset="0"/>
                </a:rPr>
                <a:t>933,9/233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11673/39922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Скругленный прямоугольник 47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49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0,2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35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7" y="722989"/>
            <a:ext cx="12199937" cy="6157456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ПОРЫВАМ 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ГОРНОУРАЛЬСКОГО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 СВЕРДЛОВСКОЙ ОБЛАСТИ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19.10.2023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9619878" y="2208403"/>
            <a:ext cx="2952694" cy="3743622"/>
            <a:chOff x="9619878" y="2208403"/>
            <a:chExt cx="2952694" cy="3743622"/>
          </a:xfrm>
        </p:grpSpPr>
        <p:grpSp>
          <p:nvGrpSpPr>
            <p:cNvPr id="93" name="Группа 92"/>
            <p:cNvGrpSpPr/>
            <p:nvPr/>
          </p:nvGrpSpPr>
          <p:grpSpPr>
            <a:xfrm>
              <a:off x="9619878" y="2208403"/>
              <a:ext cx="2952694" cy="3743622"/>
              <a:chOff x="7765300" y="4457439"/>
              <a:chExt cx="2952694" cy="3743622"/>
            </a:xfrm>
          </p:grpSpPr>
          <p:grpSp>
            <p:nvGrpSpPr>
              <p:cNvPr id="95" name="Группа 94"/>
              <p:cNvGrpSpPr/>
              <p:nvPr/>
            </p:nvGrpSpPr>
            <p:grpSpPr>
              <a:xfrm>
                <a:off x="7765300" y="4457439"/>
                <a:ext cx="2952694" cy="3743622"/>
                <a:chOff x="6897577" y="4082211"/>
                <a:chExt cx="2625768" cy="2764039"/>
              </a:xfrm>
            </p:grpSpPr>
            <p:sp>
              <p:nvSpPr>
                <p:cNvPr id="9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152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8" name="Группа 97"/>
                <p:cNvGrpSpPr/>
                <p:nvPr/>
              </p:nvGrpSpPr>
              <p:grpSpPr>
                <a:xfrm>
                  <a:off x="6897577" y="4082211"/>
                  <a:ext cx="2625768" cy="2764039"/>
                  <a:chOff x="9401429" y="1559479"/>
                  <a:chExt cx="3004693" cy="5253681"/>
                </a:xfrm>
              </p:grpSpPr>
              <p:grpSp>
                <p:nvGrpSpPr>
                  <p:cNvPr id="103" name="Группа 102"/>
                  <p:cNvGrpSpPr/>
                  <p:nvPr/>
                </p:nvGrpSpPr>
                <p:grpSpPr>
                  <a:xfrm>
                    <a:off x="9401429" y="1559479"/>
                    <a:ext cx="3004693" cy="5253681"/>
                    <a:chOff x="6759623" y="3727167"/>
                    <a:chExt cx="2447088" cy="3113013"/>
                  </a:xfrm>
                </p:grpSpPr>
                <p:sp>
                  <p:nvSpPr>
                    <p:cNvPr id="108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3" y="3767481"/>
                      <a:ext cx="2134158" cy="30726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973320" y="5771221"/>
                      <a:ext cx="204793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прогноз нарушения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0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74325" y="3727167"/>
                      <a:ext cx="1606383" cy="2418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</a:p>
                  </p:txBody>
                </p:sp>
                <p:sp>
                  <p:nvSpPr>
                    <p:cNvPr id="11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09"/>
                      <a:ext cx="1609849" cy="209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2" name="TextBox 10"/>
                    <p:cNvSpPr txBox="1"/>
                    <p:nvPr/>
                  </p:nvSpPr>
                  <p:spPr>
                    <a:xfrm>
                      <a:off x="6785475" y="6585394"/>
                      <a:ext cx="591514" cy="2047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defTabSz="912321">
                        <a:defRPr/>
                      </a:pP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</a:t>
                      </a:r>
                      <a:endPara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3" name="Полилиния 112"/>
                    <p:cNvSpPr/>
                    <p:nvPr/>
                  </p:nvSpPr>
                  <p:spPr>
                    <a:xfrm>
                      <a:off x="6891128" y="5784093"/>
                      <a:ext cx="324905" cy="204788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14" name="Прямоугольник 113"/>
                    <p:cNvSpPr/>
                    <p:nvPr/>
                  </p:nvSpPr>
                  <p:spPr>
                    <a:xfrm>
                      <a:off x="6789967" y="6011515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r>
                        <a:rPr lang="ru-RU" sz="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321/20</a:t>
                      </a:r>
                    </a:p>
                  </p:txBody>
                </p:sp>
                <p:sp>
                  <p:nvSpPr>
                    <p:cNvPr id="115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1232" y="6558997"/>
                      <a:ext cx="183107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11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10218" y="4418277"/>
                      <a:ext cx="189649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6267" y="5973077"/>
                      <a:ext cx="1898652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11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52435" y="4022487"/>
                      <a:ext cx="1309014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ветер, порыв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м/с</a:t>
                      </a:r>
                    </a:p>
                  </p:txBody>
                </p:sp>
              </p:grpSp>
              <p:sp>
                <p:nvSpPr>
                  <p:cNvPr id="104" name="Скругленный прямоугольник 103"/>
                  <p:cNvSpPr/>
                  <p:nvPr/>
                </p:nvSpPr>
                <p:spPr>
                  <a:xfrm>
                    <a:off x="9463075" y="612723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10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19757" y="5966534"/>
                    <a:ext cx="2465414" cy="545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износ 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106" name="Прямоугольник 105"/>
                  <p:cNvSpPr/>
                  <p:nvPr/>
                </p:nvSpPr>
                <p:spPr>
                  <a:xfrm>
                    <a:off x="9438681" y="5747122"/>
                    <a:ext cx="658385" cy="23060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10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45708" y="5648363"/>
                    <a:ext cx="1868848" cy="397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9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47238" y="5362179"/>
                  <a:ext cx="1948620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количество </a:t>
                  </a:r>
                  <a:r>
                    <a:rPr lang="ru-RU" altLang="ru-RU" sz="1000" b="0" kern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осадков (УГМС),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мм</a:t>
                  </a:r>
                </a:p>
              </p:txBody>
            </p:sp>
            <p:sp>
              <p:nvSpPr>
                <p:cNvPr id="100" name="TextBox 23"/>
                <p:cNvSpPr txBox="1"/>
                <p:nvPr/>
              </p:nvSpPr>
              <p:spPr>
                <a:xfrm>
                  <a:off x="6991196" y="5376988"/>
                  <a:ext cx="383894" cy="181793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00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101" name="TextBox 23"/>
                <p:cNvSpPr txBox="1"/>
                <p:nvPr/>
              </p:nvSpPr>
              <p:spPr>
                <a:xfrm>
                  <a:off x="6995296" y="5513448"/>
                  <a:ext cx="372305" cy="181793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404899" y="5483548"/>
                  <a:ext cx="1659776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порывы ветра (УГМС), м/с</a:t>
                  </a:r>
                </a:p>
              </p:txBody>
            </p:sp>
          </p:grpSp>
          <p:pic>
            <p:nvPicPr>
              <p:cNvPr id="96" name="Рисунок 9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61176" y="5003121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4213" y="2433794"/>
              <a:ext cx="2253087" cy="163859"/>
            </a:xfrm>
            <a:prstGeom prst="rect">
              <a:avLst/>
            </a:prstGeom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158" y="4351803"/>
            <a:ext cx="374102" cy="295661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0067691" y="4226623"/>
            <a:ext cx="2056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подразделений </a:t>
            </a:r>
          </a:p>
          <a:p>
            <a:pPr algn="ctr"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ПСЧ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18.10.2023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Исп. Замараева Е.А.</a:t>
            </a:r>
          </a:p>
          <a:p>
            <a:pPr defTabSz="1727942">
              <a:spcBef>
                <a:spcPct val="0"/>
              </a:spcBef>
            </a:pP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1944443" y="2364368"/>
            <a:ext cx="1790226" cy="779433"/>
            <a:chOff x="-1140157" y="7474624"/>
            <a:chExt cx="1790226" cy="779433"/>
          </a:xfrm>
        </p:grpSpPr>
        <p:sp>
          <p:nvSpPr>
            <p:cNvPr id="51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Горноуральский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latin typeface="Times New Roman" pitchFamily="18" charset="0"/>
                  <a:cs typeface="Times New Roman" pitchFamily="18" charset="0"/>
                </a:rPr>
                <a:t>257/57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16821/31530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Скругленный прямоугольник 54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56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0,1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60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3097</TotalTime>
  <Words>1156</Words>
  <Application>Microsoft Office PowerPoint</Application>
  <PresentationFormat>Широкоэкранный</PresentationFormat>
  <Paragraphs>376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ГИС</dc:creator>
  <cp:lastModifiedBy>Микулич Анастасия Константиновна</cp:lastModifiedBy>
  <cp:revision>450</cp:revision>
  <dcterms:created xsi:type="dcterms:W3CDTF">2022-03-05T11:09:38Z</dcterms:created>
  <dcterms:modified xsi:type="dcterms:W3CDTF">2023-10-18T08:15:57Z</dcterms:modified>
</cp:coreProperties>
</file>