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1879263" cy="82804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00"/>
    <a:srgbClr val="B67A59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66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9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40856"/>
            <a:ext cx="10245864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204273"/>
            <a:ext cx="10245864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674706"/>
            <a:ext cx="4009251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674706"/>
            <a:ext cx="2672834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4047" rtl="0" eaLnBrk="1" latinLnBrk="0" hangingPunct="1">
        <a:lnSpc>
          <a:spcPct val="90000"/>
        </a:lnSpc>
        <a:spcBef>
          <a:spcPct val="0"/>
        </a:spcBef>
        <a:buNone/>
        <a:defRPr sz="5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012" indent="-276012" algn="l" defTabSz="1104047" rtl="0" eaLnBrk="1" latinLnBrk="0" hangingPunct="1">
        <a:lnSpc>
          <a:spcPct val="90000"/>
        </a:lnSpc>
        <a:spcBef>
          <a:spcPts val="1207"/>
        </a:spcBef>
        <a:buFont typeface="Arial" panose="020B0604020202020204" pitchFamily="34" charset="0"/>
        <a:buChar char="•"/>
        <a:defRPr sz="3381" kern="1200">
          <a:solidFill>
            <a:schemeClr val="tx1"/>
          </a:solidFill>
          <a:latin typeface="+mn-lt"/>
          <a:ea typeface="+mn-ea"/>
          <a:cs typeface="+mn-cs"/>
        </a:defRPr>
      </a:lvl1pPr>
      <a:lvl2pPr marL="82803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898" kern="1200">
          <a:solidFill>
            <a:schemeClr val="tx1"/>
          </a:solidFill>
          <a:latin typeface="+mn-lt"/>
          <a:ea typeface="+mn-ea"/>
          <a:cs typeface="+mn-cs"/>
        </a:defRPr>
      </a:lvl2pPr>
      <a:lvl3pPr marL="138005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93208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48410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103631" y="406800"/>
            <a:ext cx="3672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ПРЕБЫВАНИЕ </a:t>
            </a:r>
          </a:p>
          <a:p>
            <a:pPr algn="ctr"/>
            <a:r>
              <a:rPr lang="ru-RU" sz="27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27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РЕЗЕРВЕ</a:t>
            </a:r>
            <a:endParaRPr lang="ru-RU" sz="27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80000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ШЕСТЬ </a:t>
            </a:r>
          </a:p>
          <a:p>
            <a:pPr algn="ctr"/>
            <a:r>
              <a:rPr lang="ru-RU" sz="27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ШАГОВ</a:t>
            </a:r>
            <a:endParaRPr lang="ru-RU" sz="27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6476"/>
              </p:ext>
            </p:extLst>
          </p:nvPr>
        </p:nvGraphicFramePr>
        <p:xfrm>
          <a:off x="180000" y="1346456"/>
          <a:ext cx="3600000" cy="558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55854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Подача заявления в военный комиссариат о поступлении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резерв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67659"/>
                  </a:ext>
                </a:extLst>
              </a:tr>
              <a:tr h="617980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Тестирование на профессиональную </a:t>
                      </a:r>
                    </a:p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пригодность и медицинская комиссия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818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Прохождение проверочных мероприятий 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301289"/>
                  </a:ext>
                </a:extLst>
              </a:tr>
              <a:tr h="447292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Убытие в воинскую часть</a:t>
                      </a:r>
                    </a:p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предписанием от военного комиссариата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948285"/>
                  </a:ext>
                </a:extLst>
              </a:tr>
              <a:tr h="47624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8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Сдача нормативов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lnSpc>
                          <a:spcPct val="98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физической подготовке,</a:t>
                      </a:r>
                      <a:r>
                        <a:rPr lang="ru-RU" sz="1500" b="1" i="0" spc="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прохождение аттестационной комиссии</a:t>
                      </a:r>
                      <a:endParaRPr lang="ru-RU" sz="1500" b="1" i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контракта</a:t>
                      </a:r>
                      <a:endParaRPr lang="ru-RU" sz="1500" b="1" i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4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066652"/>
                  </a:ext>
                </a:extLst>
              </a:tr>
              <a:tr h="972927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КОНТРАКТ ЗАКЛЮЧАЕТСЯ </a:t>
                      </a:r>
                    </a:p>
                    <a:p>
                      <a:pPr algn="ctr"/>
                      <a:r>
                        <a:rPr lang="ru-RU" sz="1500" b="1" i="0" kern="120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3 ГОДА, 5 ЛЕТ И ДО НАСТУПЛЕНИЯ ПРЕДЕЛЬНОГО ВОЗРАСТА</a:t>
                      </a:r>
                      <a:endParaRPr lang="ru-RU" sz="1500" b="1" i="0" kern="120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241856"/>
                  </a:ext>
                </a:extLst>
              </a:tr>
            </a:tbl>
          </a:graphicData>
        </a:graphic>
      </p:graphicFrame>
      <p:pic>
        <p:nvPicPr>
          <p:cNvPr id="71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8016" r="67562" b="58823"/>
          <a:stretch/>
        </p:blipFill>
        <p:spPr bwMode="auto">
          <a:xfrm>
            <a:off x="327338" y="1360010"/>
            <a:ext cx="223520" cy="4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4" t="11033" r="51077" b="62862"/>
          <a:stretch/>
        </p:blipFill>
        <p:spPr bwMode="auto">
          <a:xfrm>
            <a:off x="291778" y="2393320"/>
            <a:ext cx="274320" cy="3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6" t="11563" r="35276" b="62772"/>
          <a:stretch/>
        </p:blipFill>
        <p:spPr bwMode="auto">
          <a:xfrm>
            <a:off x="303626" y="3172438"/>
            <a:ext cx="263834" cy="37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7" t="10879" b="62874"/>
          <a:stretch/>
        </p:blipFill>
        <p:spPr bwMode="auto">
          <a:xfrm>
            <a:off x="300995" y="4719199"/>
            <a:ext cx="276788" cy="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nectarcloud.co.uk/wp-content/uploads/2022/02/pay-3695299_1920-1536x1086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3" t="8505" r="16511" b="62709"/>
          <a:stretch/>
        </p:blipFill>
        <p:spPr bwMode="auto">
          <a:xfrm>
            <a:off x="272983" y="3804470"/>
            <a:ext cx="304800" cy="4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027262" y="6760351"/>
            <a:ext cx="36720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ЗАКЛЮЧАЙ КОНТРАКТ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ПРЕБЫВАНИИ </a:t>
            </a:r>
          </a:p>
          <a:p>
            <a:pPr algn="ctr"/>
            <a:r>
              <a:rPr lang="ru-RU" sz="2200" b="1" spc="130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РЕЗЕРВЕ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9709227" y="76514"/>
            <a:ext cx="2271298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Б</a:t>
            </a:r>
            <a:r>
              <a:rPr lang="ru-RU" sz="2000" b="1" spc="300" dirty="0" smtClean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оевой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А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рмейский</a:t>
            </a:r>
            <a:r>
              <a:rPr lang="ru-RU" sz="20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Р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езерв</a:t>
            </a:r>
          </a:p>
          <a:p>
            <a:r>
              <a:rPr lang="ru-RU" sz="2500" b="1" spc="300" dirty="0" smtClean="0">
                <a:ln w="50800"/>
                <a:solidFill>
                  <a:srgbClr val="D3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С</a:t>
            </a:r>
            <a:r>
              <a:rPr lang="ru-RU" sz="2000" b="1" spc="300" dirty="0">
                <a:ln w="5080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Courier New" panose="02070309020205020404" pitchFamily="49" charset="0"/>
              </a:rPr>
              <a:t>траны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344573" y="4543958"/>
            <a:ext cx="3672000" cy="159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3200" b="1" dirty="0" smtClean="0">
                <a:ln w="12700">
                  <a:solidFill>
                    <a:srgbClr val="002060"/>
                  </a:solidFill>
                </a:ln>
                <a:solidFill>
                  <a:srgbClr val="D30000"/>
                </a:solidFill>
                <a:latin typeface="Arial Black" panose="020B0A04020102020204" pitchFamily="34" charset="0"/>
              </a:rPr>
              <a:t>ТВОЙ ПРАВИЛЬНЫЙ ВЫБОР</a:t>
            </a:r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93" y="2080952"/>
            <a:ext cx="3960000" cy="2231468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nklk.ru/dll_image/6606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37" y="121801"/>
            <a:ext cx="1440000" cy="144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bogatyr.club/uploads/posts/2023-03/1678227575_bogatyr-club-p-krasivie-tsifri-foni-vkontakte-74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48676" r="71665" b="22686"/>
          <a:stretch/>
        </p:blipFill>
        <p:spPr bwMode="auto">
          <a:xfrm>
            <a:off x="281618" y="5447603"/>
            <a:ext cx="335280" cy="43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844219" y="7210495"/>
            <a:ext cx="419082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ДОСТОЙНЫЙ ВЫБОР 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ПАТРИОТА РОССИИ</a:t>
            </a:r>
            <a:r>
              <a:rPr lang="ru-RU" sz="2200" b="1" dirty="0" smtClean="0">
                <a:ln w="12700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lang="ru-RU" sz="2200" b="1" dirty="0">
              <a:ln w="12700">
                <a:solidFill>
                  <a:srgbClr val="002060"/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70" name="Picture 46" descr="https://pngshare.com/wp-content/uploads/2021/06/Marine-Soldier-Silhouette-2-1536x1024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38"/>
          <a:stretch/>
        </p:blipFill>
        <p:spPr bwMode="auto">
          <a:xfrm>
            <a:off x="320280" y="6984460"/>
            <a:ext cx="3240000" cy="16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apik.pro/uploads/posts/2023-02/1675760931_papik-pro-p-soldat-rf-risunok-1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75556" l="3069" r="97473">
                        <a14:backgroundMark x1="61372" y1="45778" x2="61372" y2="45778"/>
                        <a14:backgroundMark x1="61913" y1="50444" x2="61913" y2="50444"/>
                        <a14:backgroundMark x1="62996" y1="50889" x2="62996" y2="50889"/>
                        <a14:backgroundMark x1="60108" y1="33333" x2="60108" y2="33333"/>
                        <a14:backgroundMark x1="60108" y1="33333" x2="60108" y2="33333"/>
                        <a14:backgroundMark x1="90975" y1="18444" x2="90975" y2="1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r="1987" b="23375"/>
          <a:stretch/>
        </p:blipFill>
        <p:spPr bwMode="auto">
          <a:xfrm flipH="1">
            <a:off x="3957320" y="1706831"/>
            <a:ext cx="3793749" cy="4929416"/>
          </a:xfrm>
          <a:prstGeom prst="rect">
            <a:avLst/>
          </a:prstGeom>
          <a:noFill/>
          <a:effectLst>
            <a:glow rad="38100">
              <a:schemeClr val="accent6">
                <a:lumMod val="60000"/>
                <a:lumOff val="40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0" y="6544197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11880000" cy="17362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0000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ДЕНЕЖНОЕ СОДЕРЖАНИЕ</a:t>
            </a:r>
            <a:endParaRPr lang="ru-RU" sz="2700" b="1" i="1" spc="-30" dirty="0" smtClean="0">
              <a:ln w="12700">
                <a:solidFill>
                  <a:srgbClr val="FF000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31359"/>
              </p:ext>
            </p:extLst>
          </p:nvPr>
        </p:nvGraphicFramePr>
        <p:xfrm>
          <a:off x="180000" y="1584000"/>
          <a:ext cx="3600000" cy="2566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ПРЕБЫВАНИЕ </a:t>
                      </a:r>
                    </a:p>
                    <a:p>
                      <a:pPr algn="ctr"/>
                      <a:r>
                        <a:rPr lang="ru-RU" sz="19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РЕЗЕРВЕ 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(ежемесячно, кроме периодов участия в военных сборах)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1172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 от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 </a:t>
                      </a:r>
                      <a:r>
                        <a:rPr lang="ru-RU" sz="1750" b="1" i="0" kern="120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 от </a:t>
                      </a:r>
                      <a:r>
                        <a:rPr lang="ru-RU" sz="1750" b="1" i="0" spc="-30" baseline="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6 300</a:t>
                      </a:r>
                      <a:r>
                        <a:rPr lang="ru-RU" sz="175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08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4114141" y="4063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ЛЬГОТЫ </a:t>
            </a:r>
          </a:p>
          <a:p>
            <a:pPr algn="ctr"/>
            <a:r>
              <a:rPr lang="ru-RU" sz="2700" b="1" dirty="0" smtClean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ГАРАНТИИ</a:t>
            </a:r>
            <a:endParaRPr lang="ru-RU" sz="2700" b="1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00809"/>
              </p:ext>
            </p:extLst>
          </p:nvPr>
        </p:nvGraphicFramePr>
        <p:xfrm>
          <a:off x="4142651" y="1584000"/>
          <a:ext cx="3600000" cy="51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11822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8000"/>
                        </a:lnSpc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</a:t>
                      </a:r>
                    </a:p>
                    <a:p>
                      <a:pPr marL="0" indent="0" algn="ctr">
                        <a:lnSpc>
                          <a:spcPct val="98000"/>
                        </a:lnSpc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рабочего места и средней заработной платы на период участия в военных сборах (тренировочных занятиях)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667659"/>
                  </a:ext>
                </a:extLst>
              </a:tr>
              <a:tr h="1732245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endParaRPr lang="ru-RU" sz="1700" b="1" i="0" spc="-3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обмундированием на весь период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пребывания в резерве;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трехразовым питанием,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врачебной помощью</a:t>
                      </a:r>
                      <a:r>
                        <a:rPr lang="ru-RU" sz="1500" b="1" i="0" spc="-3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лекарствами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 </a:t>
                      </a:r>
                      <a:r>
                        <a:rPr lang="ru-RU" sz="1500" b="1" i="0" spc="-30" dirty="0" err="1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сборовых</a:t>
                      </a: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818359"/>
                  </a:ext>
                </a:extLst>
              </a:tr>
              <a:tr h="1285278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жизни и здоровья за счет средств федерального бюджета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исполнении обязанностей военной службы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301289"/>
                  </a:ext>
                </a:extLst>
              </a:tr>
              <a:tr h="930221">
                <a:tc>
                  <a:txBody>
                    <a:bodyPr/>
                    <a:lstStyle/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7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БЕСПЛАТНЫЙ ПРОЕЗД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месту проведения 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20000"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5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военных сборов и обратно</a:t>
                      </a:r>
                    </a:p>
                  </a:txBody>
                  <a:tcPr marL="36000" marR="54000"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948285"/>
                  </a:ext>
                </a:extLst>
              </a:tr>
            </a:tbl>
          </a:graphicData>
        </a:graphic>
      </p:graphicFrame>
      <p:pic>
        <p:nvPicPr>
          <p:cNvPr id="4118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-3791" b="25462"/>
          <a:stretch/>
        </p:blipFill>
        <p:spPr bwMode="auto">
          <a:xfrm flipH="1">
            <a:off x="3843293" y="6852765"/>
            <a:ext cx="4529962" cy="14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19668"/>
              </p:ext>
            </p:extLst>
          </p:nvPr>
        </p:nvGraphicFramePr>
        <p:xfrm>
          <a:off x="180000" y="4431557"/>
          <a:ext cx="3600000" cy="227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946197">
                <a:tc>
                  <a:txBody>
                    <a:bodyPr/>
                    <a:lstStyle/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ЗА УЧАСТИЕ </a:t>
                      </a:r>
                    </a:p>
                    <a:p>
                      <a:pPr algn="ctr"/>
                      <a:r>
                        <a:rPr lang="ru-RU" sz="19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 ВОЕННЫХ СБОРАХ</a:t>
                      </a:r>
                    </a:p>
                    <a:p>
                      <a:pPr algn="ctr"/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(в зависимости от должности)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000" marR="36000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13326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рядовой: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750" b="1" i="0" kern="120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26 300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сержант: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27 100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 smtClean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офицер:</a:t>
                      </a:r>
                      <a:r>
                        <a:rPr lang="ru-RU" sz="1750" b="1" i="0" spc="-40" baseline="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от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51 900</a:t>
                      </a:r>
                      <a:r>
                        <a:rPr lang="ru-RU" sz="1750" b="1" i="0" spc="-4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endParaRPr lang="ru-RU" sz="1750" b="1" i="0" spc="-4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2000" marB="10800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8048282" y="406800"/>
            <a:ext cx="36000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ТРЕБОВАНИЯ</a:t>
            </a:r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ru-RU" sz="2700" b="1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700" b="1" dirty="0">
                <a:ln w="1270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 КАНДИДАТАМ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83431"/>
              </p:ext>
            </p:extLst>
          </p:nvPr>
        </p:nvGraphicFramePr>
        <p:xfrm>
          <a:off x="8085020" y="1584000"/>
          <a:ext cx="3600000" cy="267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</a:t>
                      </a:r>
                      <a:r>
                        <a:rPr lang="ru-RU" sz="1800" b="1" i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ВОЗРАСТУ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прапорщики,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сержанты и солдаты 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младшие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старшие офицеры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до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r>
                        <a:rPr lang="ru-RU" sz="20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лет</a:t>
                      </a: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61513"/>
              </p:ext>
            </p:extLst>
          </p:nvPr>
        </p:nvGraphicFramePr>
        <p:xfrm>
          <a:off x="8085020" y="4431600"/>
          <a:ext cx="3600000" cy="227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xmlns="" val="212582095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Pro-Bold"/>
                        </a:rPr>
                        <a:t>ПО ЗДОРОВЬЮ</a:t>
                      </a:r>
                      <a:endParaRPr lang="ru-RU" sz="18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39581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</a:t>
                      </a:r>
                    </a:p>
                    <a:p>
                      <a:pPr marL="0" marR="0" lvl="0" indent="0" algn="ctr" defTabSz="1104047" rtl="0" eaLnBrk="1" fontAlgn="auto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2000" b="1" i="0" kern="1200" spc="-30" dirty="0" smtClean="0">
                          <a:ln w="50800"/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годен к военной службе 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с незначительными</a:t>
                      </a:r>
                    </a:p>
                    <a:p>
                      <a:pPr algn="ctr">
                        <a:lnSpc>
                          <a:spcPct val="98000"/>
                        </a:lnSpc>
                      </a:pPr>
                      <a:r>
                        <a:rPr lang="ru-RU" sz="1800" b="1" i="0" spc="-30" dirty="0" smtClean="0">
                          <a:ln w="5080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Courier New" panose="02070309020205020404" pitchFamily="49" charset="0"/>
                        </a:rPr>
                        <a:t>ограничениями</a:t>
                      </a:r>
                      <a:endParaRPr lang="ru-RU" sz="1800" b="1" i="0" spc="-30" dirty="0">
                        <a:ln w="5080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6000" marR="36000" marT="36000" marB="3600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685291"/>
                  </a:ext>
                </a:extLst>
              </a:tr>
            </a:tbl>
          </a:graphicData>
        </a:graphic>
      </p:graphicFrame>
      <p:pic>
        <p:nvPicPr>
          <p:cNvPr id="1032" name="Picture 8" descr="https://catherineasquithgallery.com/uploads/posts/2021-02/1614525011_58-p-voennii-na-belom-fone-7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1" r="-593" b="37128"/>
          <a:stretch/>
        </p:blipFill>
        <p:spPr bwMode="auto">
          <a:xfrm>
            <a:off x="-1415" y="6240277"/>
            <a:ext cx="4085863" cy="20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lipart-library.com/images_k/kneeling-soldier-silhouette/kneeling-soldier-silhouette-7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7" b="28437"/>
          <a:stretch/>
        </p:blipFill>
        <p:spPr bwMode="auto">
          <a:xfrm>
            <a:off x="8364217" y="6671483"/>
            <a:ext cx="3515043" cy="15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1237</TotalTime>
  <Words>266</Words>
  <Application>Microsoft Office PowerPoint</Application>
  <PresentationFormat>Произвольный</PresentationFormat>
  <Paragraphs>72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Bookman Old Style</vt:lpstr>
      <vt:lpstr>Calibri</vt:lpstr>
      <vt:lpstr>Calibri Light</vt:lpstr>
      <vt:lpstr>Courier New</vt:lpstr>
      <vt:lpstr>MyriadPro-Bold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Трофименко Евгений Сергеевич</cp:lastModifiedBy>
  <cp:revision>134</cp:revision>
  <cp:lastPrinted>2023-09-25T09:11:44Z</cp:lastPrinted>
  <dcterms:created xsi:type="dcterms:W3CDTF">2021-07-14T05:01:48Z</dcterms:created>
  <dcterms:modified xsi:type="dcterms:W3CDTF">2023-09-25T09:36:58Z</dcterms:modified>
</cp:coreProperties>
</file>