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1" r:id="rId5"/>
    <p:sldId id="259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808" autoAdjust="0"/>
  </p:normalViewPr>
  <p:slideViewPr>
    <p:cSldViewPr>
      <p:cViewPr>
        <p:scale>
          <a:sx n="140" d="100"/>
          <a:sy n="140" d="100"/>
        </p:scale>
        <p:origin x="-8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0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2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3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3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2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F805-C79A-48F2-B4E8-1594DEF36129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1AD09-C348-4D35-9AA7-EDFD8BB7F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25" y="-99392"/>
            <a:ext cx="923962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4571" y="3223559"/>
            <a:ext cx="8374858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Всё для фронта, всё для Победы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03848" y="1700808"/>
            <a:ext cx="3240360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334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:\11. Архивный отдел\Дунаева А.Р\1943\июль\ф32,оп1л,д3,л95об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7"/>
          <a:stretch/>
        </p:blipFill>
        <p:spPr bwMode="auto">
          <a:xfrm>
            <a:off x="683568" y="1844824"/>
            <a:ext cx="4251573" cy="1614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Z:\11. Архивный отдел\Дунаева А.Р\1943\июль\ф32,оп1л,д3,л96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3903" r="4174" b="94"/>
          <a:stretch/>
        </p:blipFill>
        <p:spPr bwMode="auto">
          <a:xfrm rot="311042">
            <a:off x="5244246" y="798507"/>
            <a:ext cx="3224286" cy="4648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7460" y="4725144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Приказ по </a:t>
            </a:r>
            <a:r>
              <a:rPr lang="ru-RU" sz="900" dirty="0" err="1"/>
              <a:t>Кишкинской</a:t>
            </a:r>
            <a:r>
              <a:rPr lang="ru-RU" sz="900" dirty="0"/>
              <a:t> МТС от 20 июля 1943 </a:t>
            </a:r>
            <a:r>
              <a:rPr lang="ru-RU" sz="900" dirty="0" smtClean="0"/>
              <a:t>года  № </a:t>
            </a:r>
            <a:r>
              <a:rPr lang="ru-RU" sz="900" dirty="0"/>
              <a:t>150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Ф</a:t>
            </a:r>
            <a:r>
              <a:rPr lang="ru-RU" sz="900" dirty="0"/>
              <a:t>. 32. Оп.1- л. Д.3 . Л. Л. 95 об., 96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За систематическое  невыполнение </a:t>
            </a:r>
            <a:r>
              <a:rPr lang="ru-RU" sz="1200" b="1" i="1" dirty="0"/>
              <a:t>плана и срыв посевной 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работников </a:t>
            </a:r>
            <a:r>
              <a:rPr lang="ru-RU" sz="1200" b="1" i="1" dirty="0"/>
              <a:t>МТС </a:t>
            </a:r>
            <a:r>
              <a:rPr lang="ru-RU" sz="1200" b="1" i="1" dirty="0" smtClean="0"/>
              <a:t> могли  </a:t>
            </a:r>
            <a:r>
              <a:rPr lang="ru-RU" sz="1200" b="1" i="1" dirty="0"/>
              <a:t>«</a:t>
            </a:r>
            <a:r>
              <a:rPr lang="ru-RU" sz="1200" b="1" i="1" dirty="0" smtClean="0"/>
              <a:t>отдать </a:t>
            </a:r>
            <a:r>
              <a:rPr lang="ru-RU" sz="1200" b="1" i="1" dirty="0"/>
              <a:t>под суд»</a:t>
            </a:r>
          </a:p>
        </p:txBody>
      </p:sp>
    </p:spTree>
    <p:extLst>
      <p:ext uri="{BB962C8B-B14F-4D97-AF65-F5344CB8AC3E}">
        <p14:creationId xmlns:p14="http://schemas.microsoft.com/office/powerpoint/2010/main" val="288511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1" y="-134825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Z:\11. Архивный отдел\Дунаева А.Р\1943\август\ф88,оп1л,д6,л71об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429000"/>
            <a:ext cx="4183037" cy="198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Z:\11. Архивный отдел\Дунаева А.Р\1943\август\ф88,оп1л,д6,л71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4218695" cy="257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E:\Desktop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456384" cy="2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3952" y="172254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При некачественной уборке комбайнером зерновых,  в </a:t>
            </a:r>
            <a:r>
              <a:rPr lang="ru-RU" sz="1200" b="1" i="1" dirty="0"/>
              <a:t>поле отправляли </a:t>
            </a:r>
            <a:r>
              <a:rPr lang="ru-RU" sz="1200" b="1" i="1" dirty="0" smtClean="0"/>
              <a:t>школьников </a:t>
            </a:r>
            <a:r>
              <a:rPr lang="ru-RU" sz="1200" b="1" i="1" dirty="0"/>
              <a:t>собирать </a:t>
            </a:r>
            <a:r>
              <a:rPr lang="ru-RU" sz="1200" b="1" i="1" dirty="0" smtClean="0"/>
              <a:t>оставшиеся колоски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66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Приказ по Больше - Костинской МТС от 20 августа 1943 </a:t>
            </a:r>
            <a:r>
              <a:rPr lang="ru-RU" sz="900" dirty="0" smtClean="0"/>
              <a:t>года № </a:t>
            </a:r>
            <a:r>
              <a:rPr lang="ru-RU" sz="900" dirty="0"/>
              <a:t>254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88. Оп.1- л. Д.6 . Л. Л. 71, 71 об.</a:t>
            </a:r>
          </a:p>
        </p:txBody>
      </p:sp>
    </p:spTree>
    <p:extLst>
      <p:ext uri="{BB962C8B-B14F-4D97-AF65-F5344CB8AC3E}">
        <p14:creationId xmlns:p14="http://schemas.microsoft.com/office/powerpoint/2010/main" val="5870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30" y="-77338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Z:\11. Архивный отдел\Дунаева А.Р\1943\сентябрь\ф32,оп1л,д3,л101об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59"/>
            <a:ext cx="4574028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Desktop\scale_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57860"/>
            <a:ext cx="3809082" cy="24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Приказ по </a:t>
            </a:r>
            <a:r>
              <a:rPr lang="ru-RU" sz="900" dirty="0" err="1"/>
              <a:t>Кишкинской</a:t>
            </a:r>
            <a:r>
              <a:rPr lang="ru-RU" sz="900" dirty="0"/>
              <a:t> МТС от 1 сентября 1943 </a:t>
            </a:r>
            <a:r>
              <a:rPr lang="ru-RU" sz="900" dirty="0" smtClean="0"/>
              <a:t>года  № </a:t>
            </a:r>
            <a:r>
              <a:rPr lang="ru-RU" sz="900" dirty="0"/>
              <a:t>180.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32. Оп.1- л. Д.3 . Л. 101 об.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Трактористами </a:t>
            </a:r>
            <a:r>
              <a:rPr lang="ru-RU" sz="1200" b="1" i="1" dirty="0"/>
              <a:t>в МТС в основном были женщины, </a:t>
            </a:r>
            <a:r>
              <a:rPr lang="ru-RU" sz="1200" b="1" i="1" dirty="0" smtClean="0"/>
              <a:t>которые не всегда могли обеспечить должный технический уход </a:t>
            </a:r>
            <a:r>
              <a:rPr lang="ru-RU" sz="1200" b="1" i="1" dirty="0"/>
              <a:t>за </a:t>
            </a:r>
            <a:r>
              <a:rPr lang="ru-RU" sz="1200" b="1" i="1" dirty="0" smtClean="0"/>
              <a:t>тракторами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7481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:\11. Архивный отдел\Дунаева А.Р\1943\ноябрь\ф88,оп1л,д6,л112об 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b="29404"/>
          <a:stretch/>
        </p:blipFill>
        <p:spPr bwMode="auto">
          <a:xfrm>
            <a:off x="1403648" y="404664"/>
            <a:ext cx="3600400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505005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Приказ по Больше - Костинской МТС от 17 ноября 1943 </a:t>
            </a:r>
            <a:r>
              <a:rPr lang="ru-RU" sz="900" dirty="0" smtClean="0"/>
              <a:t>года № </a:t>
            </a:r>
            <a:r>
              <a:rPr lang="ru-RU" sz="900" dirty="0"/>
              <a:t>383</a:t>
            </a:r>
          </a:p>
          <a:p>
            <a:pPr algn="ctr"/>
            <a:r>
              <a:rPr lang="ru-RU" sz="900" i="1" dirty="0"/>
              <a:t>Рукопись. </a:t>
            </a:r>
            <a:r>
              <a:rPr lang="ru-RU" sz="900" i="1" dirty="0" smtClean="0"/>
              <a:t>Копия</a:t>
            </a:r>
            <a:r>
              <a:rPr lang="ru-RU" sz="900" dirty="0"/>
              <a:t> </a:t>
            </a:r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88. Оп.1- л. Д.6 . Л. 112 об.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628800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Для улучшения питания работников </a:t>
            </a:r>
            <a:r>
              <a:rPr lang="ru-RU" sz="1400" b="1" i="1" dirty="0" smtClean="0"/>
              <a:t>в МТС </a:t>
            </a:r>
            <a:r>
              <a:rPr lang="ru-RU" sz="1400" b="1" i="1" dirty="0"/>
              <a:t>создавались охотничьи бригады, получавшие план по заготовке </a:t>
            </a:r>
            <a:r>
              <a:rPr lang="ru-RU" sz="1400" b="1" i="1" dirty="0" smtClean="0"/>
              <a:t>мяса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401436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4" y="0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11. Архивный отдел\Дунаева А.Р\1943\октябрь\ф88,оп1л,д6,л98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6" y="1556792"/>
            <a:ext cx="5579442" cy="29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1376" y="52803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К осени 1943 года началось восстановление разрушенного хозяйства на освобождённых территориях. Ранее эвакуированные граждане стали возвращаться в свои </a:t>
            </a:r>
            <a:r>
              <a:rPr lang="ru-RU" sz="1200" b="1" i="1" dirty="0" smtClean="0"/>
              <a:t>города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907051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Приказ по Больше - Костинской МТС от 25 октября 1943 </a:t>
            </a:r>
            <a:r>
              <a:rPr lang="ru-RU" sz="900" dirty="0" smtClean="0"/>
              <a:t>года № </a:t>
            </a:r>
            <a:r>
              <a:rPr lang="ru-RU" sz="900" dirty="0"/>
              <a:t>337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 </a:t>
            </a:r>
            <a:r>
              <a:rPr lang="ru-RU" sz="900" dirty="0"/>
              <a:t>Ф. 88. Оп.1- л. Д.6 . Л.98.</a:t>
            </a:r>
          </a:p>
        </p:txBody>
      </p:sp>
    </p:spTree>
    <p:extLst>
      <p:ext uri="{BB962C8B-B14F-4D97-AF65-F5344CB8AC3E}">
        <p14:creationId xmlns:p14="http://schemas.microsoft.com/office/powerpoint/2010/main" val="9608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189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Z:\11. Архивный отдел\Дунаева А.Р\1943\декабрь\ф101,оп1,д7,л38об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52139" b="7399"/>
          <a:stretch/>
        </p:blipFill>
        <p:spPr bwMode="auto">
          <a:xfrm>
            <a:off x="377280" y="188640"/>
            <a:ext cx="3906688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Z:\11. Архивный отдел\Дунаева А.Р\1943\декабрь\ф101,оп1,д7,л39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42659" r="1" b="11792"/>
          <a:stretch/>
        </p:blipFill>
        <p:spPr bwMode="auto">
          <a:xfrm>
            <a:off x="3966139" y="2121829"/>
            <a:ext cx="5062608" cy="2963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E:\Desktop\Bond1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268">
            <a:off x="339076" y="2143990"/>
            <a:ext cx="1772333" cy="253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Desktop\56d72829cb4cb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1" r="25492" b="-654"/>
          <a:stretch/>
        </p:blipFill>
        <p:spPr bwMode="auto">
          <a:xfrm rot="20736206">
            <a:off x="2165019" y="2963994"/>
            <a:ext cx="1403488" cy="2085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В соответствии с Постановлением СНК СССР</a:t>
            </a:r>
          </a:p>
          <a:p>
            <a:pPr algn="ctr"/>
            <a:r>
              <a:rPr lang="ru-RU" sz="1200" b="1" i="1" dirty="0" smtClean="0"/>
              <a:t> от 4 июня 1943 года началась реализация за наличный </a:t>
            </a:r>
            <a:r>
              <a:rPr lang="ru-RU" sz="1200" b="1" i="1" dirty="0"/>
              <a:t>расчет </a:t>
            </a:r>
            <a:r>
              <a:rPr lang="ru-RU" sz="1200" b="1" i="1" dirty="0" smtClean="0"/>
              <a:t>облигаций Второго Государственного Военного заёма.</a:t>
            </a:r>
          </a:p>
          <a:p>
            <a:pPr algn="ctr"/>
            <a:r>
              <a:rPr lang="ru-RU" sz="1200" b="1" i="1" dirty="0" smtClean="0"/>
              <a:t>Облигации заёма были выпущены достоинством </a:t>
            </a:r>
          </a:p>
          <a:p>
            <a:pPr algn="ctr"/>
            <a:r>
              <a:rPr lang="ru-RU" sz="1200" b="1" i="1" dirty="0" smtClean="0"/>
              <a:t>500, 200, 100, 50, 25 рублей</a:t>
            </a:r>
            <a:endParaRPr lang="ru-RU" sz="1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09057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Протокол заседания исполкома Раскатихинского сельского </a:t>
            </a:r>
          </a:p>
          <a:p>
            <a:pPr algn="ctr"/>
            <a:r>
              <a:rPr lang="ru-RU" sz="900" dirty="0"/>
              <a:t>Совета депутатов трудящихся от 16 декабря 1943 </a:t>
            </a:r>
            <a:r>
              <a:rPr lang="ru-RU" sz="900" dirty="0" smtClean="0"/>
              <a:t>года   № </a:t>
            </a:r>
            <a:r>
              <a:rPr lang="ru-RU" sz="900" dirty="0"/>
              <a:t>11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101. Оп.1. Д. 7. Л. 38 об., 39.</a:t>
            </a:r>
          </a:p>
        </p:txBody>
      </p:sp>
    </p:spTree>
    <p:extLst>
      <p:ext uri="{BB962C8B-B14F-4D97-AF65-F5344CB8AC3E}">
        <p14:creationId xmlns:p14="http://schemas.microsoft.com/office/powerpoint/2010/main" val="30097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" y="-10589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Z:\11. Архивный отдел\Дунаева А.Р\1943\декабрь\ф121,оп1,д6,л27 Катышенский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38884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06278" y="4929324"/>
            <a:ext cx="37377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Протокол заседания исполкома </a:t>
            </a:r>
            <a:r>
              <a:rPr lang="ru-RU" sz="900" dirty="0" err="1"/>
              <a:t>Катышинского</a:t>
            </a:r>
            <a:r>
              <a:rPr lang="ru-RU" sz="900" dirty="0"/>
              <a:t> сельского </a:t>
            </a:r>
          </a:p>
          <a:p>
            <a:pPr algn="ctr"/>
            <a:r>
              <a:rPr lang="ru-RU" sz="900" dirty="0"/>
              <a:t>Совета депутатов трудящихся от 7 декабря 1943 </a:t>
            </a:r>
            <a:r>
              <a:rPr lang="ru-RU" sz="900" dirty="0" smtClean="0"/>
              <a:t>года № </a:t>
            </a:r>
            <a:r>
              <a:rPr lang="ru-RU" sz="900" dirty="0"/>
              <a:t>31   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121. Оп.1. Д. 6. Л. 27.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6278" y="620688"/>
            <a:ext cx="3737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 Несмотря на успехи Красной Армии,</a:t>
            </a:r>
          </a:p>
          <a:p>
            <a:pPr algn="ctr"/>
            <a:r>
              <a:rPr lang="ru-RU" sz="1200" b="1" i="1" dirty="0" smtClean="0"/>
              <a:t> в </a:t>
            </a:r>
            <a:r>
              <a:rPr lang="ru-RU" sz="1200" b="1" i="1" dirty="0"/>
              <a:t>тылу </a:t>
            </a:r>
            <a:r>
              <a:rPr lang="ru-RU" sz="1200" b="1" i="1" dirty="0" smtClean="0"/>
              <a:t>продолжалось </a:t>
            </a:r>
            <a:r>
              <a:rPr lang="ru-RU" sz="1200" b="1" i="1" dirty="0"/>
              <a:t>обучение граждан </a:t>
            </a:r>
            <a:r>
              <a:rPr lang="ru-RU" sz="1200" b="1" i="1" dirty="0" smtClean="0"/>
              <a:t>навыкам противовоздушной </a:t>
            </a:r>
            <a:r>
              <a:rPr lang="ru-RU" sz="1200" b="1" i="1" dirty="0"/>
              <a:t>и противохимической </a:t>
            </a:r>
            <a:r>
              <a:rPr lang="ru-RU" sz="1200" b="1" i="1" dirty="0" smtClean="0"/>
              <a:t>обороны «чтоб во всякое время защищаться от химического нападения»…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821976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334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56941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8"/>
            <a:ext cx="9143999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620687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Данная публикация документов является продолжением </a:t>
            </a:r>
            <a:r>
              <a:rPr lang="ru-RU" sz="3600" b="1" dirty="0" smtClean="0"/>
              <a:t>публикаций </a:t>
            </a:r>
            <a:r>
              <a:rPr lang="ru-RU" sz="3600" b="1" dirty="0"/>
              <a:t>2022 </a:t>
            </a:r>
            <a:r>
              <a:rPr lang="ru-RU" sz="3600" b="1" dirty="0" smtClean="0"/>
              <a:t> и 2023 годов  </a:t>
            </a:r>
            <a:endParaRPr lang="ru-RU" sz="3600" dirty="0"/>
          </a:p>
          <a:p>
            <a:pPr algn="ctr"/>
            <a:r>
              <a:rPr lang="ru-RU" sz="3600" b="1" dirty="0"/>
              <a:t>«1941 год. </a:t>
            </a:r>
            <a:r>
              <a:rPr lang="ru-RU" sz="3600" b="1" dirty="0" smtClean="0"/>
              <a:t>Начало </a:t>
            </a:r>
            <a:r>
              <a:rPr lang="ru-RU" sz="3600" b="1" dirty="0"/>
              <a:t>тяжёлых испытаний</a:t>
            </a:r>
            <a:r>
              <a:rPr lang="ru-RU" sz="3600" b="1" dirty="0" smtClean="0"/>
              <a:t>…», </a:t>
            </a:r>
          </a:p>
          <a:p>
            <a:pPr algn="ctr"/>
            <a:r>
              <a:rPr lang="ru-RU" sz="3600" b="1" dirty="0" smtClean="0"/>
              <a:t>«1942 </a:t>
            </a:r>
            <a:r>
              <a:rPr lang="ru-RU" sz="3600" b="1" dirty="0"/>
              <a:t>год.  Год тяжёлых потерь и надежд на победу</a:t>
            </a:r>
            <a:r>
              <a:rPr lang="ru-RU" sz="3600" b="1" dirty="0" smtClean="0"/>
              <a:t>…»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11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28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0" y="404664"/>
            <a:ext cx="768374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41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56" y="-59463"/>
            <a:ext cx="9311868" cy="70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sz="1200" b="1" i="1" dirty="0"/>
              <a:t>В январе 1943 года завершается Сталинградская битва. </a:t>
            </a:r>
            <a:r>
              <a:rPr lang="ru-RU" sz="1200" b="1" i="1" dirty="0" smtClean="0"/>
              <a:t>Стратегическая инициатива переходит  к Красной Армии.</a:t>
            </a: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 Разбитая немецкая техника начинает поступать на Алапаевский металлургический завод </a:t>
            </a:r>
            <a:r>
              <a:rPr lang="ru-RU" sz="1200" b="1" i="1" dirty="0" smtClean="0"/>
              <a:t> для  переплавки. </a:t>
            </a: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Работники МТС разбирали трофейную технику на </a:t>
            </a:r>
            <a:r>
              <a:rPr lang="ru-RU" sz="1200" b="1" i="1" dirty="0" smtClean="0"/>
              <a:t>запчасти, которые можно было использовать для ремонта тракторов. </a:t>
            </a: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/>
              <a:t>В сёлах района продолжалась работа по сбору посылок для </a:t>
            </a:r>
            <a:r>
              <a:rPr lang="ru-RU" sz="1200" b="1" i="1" dirty="0" smtClean="0"/>
              <a:t>бойцов Рабоче </a:t>
            </a:r>
            <a:r>
              <a:rPr lang="ru-RU" sz="1200" b="1" i="1" dirty="0"/>
              <a:t>– Крестьянской Красной армии (РККА) и каждый колхоз получал разнарядку на количество </a:t>
            </a:r>
            <a:r>
              <a:rPr lang="ru-RU" sz="1200" b="1" i="1" dirty="0" smtClean="0"/>
              <a:t>посылок</a:t>
            </a:r>
            <a:r>
              <a:rPr lang="ru-RU" sz="1200" b="1" i="1" dirty="0"/>
              <a:t/>
            </a:r>
            <a:br>
              <a:rPr lang="ru-RU" sz="1200" b="1" i="1" dirty="0"/>
            </a:br>
            <a:endParaRPr lang="ru-RU" sz="1200" b="1" i="1" dirty="0"/>
          </a:p>
        </p:txBody>
      </p:sp>
      <p:pic>
        <p:nvPicPr>
          <p:cNvPr id="8" name="Объект 7" descr="Z:\11. Архивный отдел\Дунаева А.Р\1943\январь\ф121,оп1,д1,л202 28 января 1943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5"/>
          <a:stretch/>
        </p:blipFill>
        <p:spPr bwMode="auto">
          <a:xfrm>
            <a:off x="1115616" y="1268760"/>
            <a:ext cx="3096344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Z:\11. Архивный отдел\Дунаева А.Р\1943\март\ф32,оп1л,д3,л69об 001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-1" b="3890"/>
          <a:stretch/>
        </p:blipFill>
        <p:spPr bwMode="auto">
          <a:xfrm>
            <a:off x="4860032" y="1988840"/>
            <a:ext cx="3683000" cy="1250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157192"/>
            <a:ext cx="35125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i="1" dirty="0"/>
              <a:t>Протокол </a:t>
            </a:r>
            <a:r>
              <a:rPr lang="ru-RU" sz="900" i="1" dirty="0" smtClean="0"/>
              <a:t>заседания  Арамашевского </a:t>
            </a:r>
            <a:r>
              <a:rPr lang="ru-RU" sz="900" i="1" dirty="0"/>
              <a:t>сельского </a:t>
            </a:r>
            <a:r>
              <a:rPr lang="ru-RU" sz="900" i="1" dirty="0" smtClean="0"/>
              <a:t>Совета </a:t>
            </a:r>
            <a:r>
              <a:rPr lang="ru-RU" sz="900" i="1" dirty="0"/>
              <a:t>депутатов </a:t>
            </a:r>
            <a:r>
              <a:rPr lang="ru-RU" sz="900" i="1" dirty="0" smtClean="0"/>
              <a:t>трудящихся  </a:t>
            </a:r>
            <a:r>
              <a:rPr lang="ru-RU" sz="900" i="1" dirty="0"/>
              <a:t>от 28 января 1943 </a:t>
            </a:r>
            <a:r>
              <a:rPr lang="ru-RU" sz="900" i="1" dirty="0" smtClean="0"/>
              <a:t>года № </a:t>
            </a:r>
            <a:r>
              <a:rPr lang="ru-RU" sz="900" i="1" dirty="0"/>
              <a:t>3 </a:t>
            </a:r>
          </a:p>
          <a:p>
            <a:pPr algn="ctr"/>
            <a:r>
              <a:rPr lang="ru-RU" sz="900" i="1" dirty="0" smtClean="0"/>
              <a:t>Рукопись</a:t>
            </a:r>
            <a:r>
              <a:rPr lang="ru-RU" sz="900" i="1" dirty="0"/>
              <a:t>. Копия</a:t>
            </a:r>
            <a:endParaRPr lang="ru-RU" sz="900" dirty="0"/>
          </a:p>
          <a:p>
            <a:pPr algn="ctr"/>
            <a:r>
              <a:rPr lang="ru-RU" sz="900" i="1" dirty="0"/>
              <a:t>Архивный </a:t>
            </a:r>
            <a:r>
              <a:rPr lang="ru-RU" sz="900" i="1" dirty="0" smtClean="0"/>
              <a:t>отдел Администрации МО Алапаевское</a:t>
            </a:r>
          </a:p>
          <a:p>
            <a:pPr algn="ctr"/>
            <a:r>
              <a:rPr lang="ru-RU" sz="900" i="1" dirty="0" smtClean="0"/>
              <a:t> </a:t>
            </a:r>
            <a:r>
              <a:rPr lang="ru-RU" sz="900" i="1" dirty="0"/>
              <a:t>Ф. 121. Оп.1. Д. 1. Л. 202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501008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i="1" dirty="0" smtClean="0"/>
              <a:t>Приказ по </a:t>
            </a:r>
            <a:r>
              <a:rPr lang="ru-RU" sz="900" i="1" dirty="0" err="1" smtClean="0"/>
              <a:t>Кишкинской</a:t>
            </a:r>
            <a:r>
              <a:rPr lang="ru-RU" sz="900" i="1" dirty="0" smtClean="0"/>
              <a:t> МТС</a:t>
            </a:r>
          </a:p>
          <a:p>
            <a:pPr algn="ctr"/>
            <a:r>
              <a:rPr lang="ru-RU" sz="900" i="1" dirty="0" smtClean="0"/>
              <a:t> от 11 марта 1943 года</a:t>
            </a:r>
            <a:r>
              <a:rPr lang="ru-RU" sz="900" i="1" dirty="0"/>
              <a:t> № </a:t>
            </a:r>
            <a:r>
              <a:rPr lang="ru-RU" sz="900" i="1" dirty="0" smtClean="0"/>
              <a:t>45</a:t>
            </a:r>
            <a:endParaRPr lang="ru-RU" sz="900" dirty="0" smtClean="0"/>
          </a:p>
          <a:p>
            <a:pPr algn="ctr"/>
            <a:r>
              <a:rPr lang="ru-RU" sz="900" i="1" dirty="0" smtClean="0"/>
              <a:t>Рукопись. Копия</a:t>
            </a:r>
            <a:endParaRPr lang="ru-RU" sz="900" dirty="0" smtClean="0"/>
          </a:p>
          <a:p>
            <a:pPr algn="ctr"/>
            <a:r>
              <a:rPr lang="ru-RU" sz="900" i="1" dirty="0" smtClean="0"/>
              <a:t>Архивный </a:t>
            </a:r>
            <a:r>
              <a:rPr lang="ru-RU" sz="900" i="1" dirty="0" smtClean="0"/>
              <a:t>отдел Администрации МО Алапаевское</a:t>
            </a:r>
          </a:p>
          <a:p>
            <a:pPr algn="ctr"/>
            <a:r>
              <a:rPr lang="ru-RU" sz="900" i="1" dirty="0" smtClean="0"/>
              <a:t> </a:t>
            </a:r>
            <a:r>
              <a:rPr lang="ru-RU" sz="900" i="1" dirty="0" smtClean="0"/>
              <a:t>Ф. 32. Оп.1- л. Д. 3. Л. 69 об.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9994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40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Z:\11. Архивный отдел\Дунаева А.Р\1943\март\ф101,оп1,д7,л27 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4355"/>
            <a:ext cx="386953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Z:\11. Архивный отдел\Дунаева А.Р\1943\март\ф101,оп1,д7,л27об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"/>
          <a:stretch/>
        </p:blipFill>
        <p:spPr bwMode="auto">
          <a:xfrm>
            <a:off x="5580112" y="692696"/>
            <a:ext cx="3168352" cy="4616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565" y="466329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i="1" dirty="0"/>
              <a:t>Протокол  заседания исполкома Раскатихинского сельского </a:t>
            </a:r>
            <a:endParaRPr lang="ru-RU" sz="900" dirty="0"/>
          </a:p>
          <a:p>
            <a:pPr algn="ctr"/>
            <a:r>
              <a:rPr lang="ru-RU" sz="900" i="1" dirty="0"/>
              <a:t>Совета депутатов трудящихся от 11 марта 1943 </a:t>
            </a:r>
            <a:r>
              <a:rPr lang="ru-RU" sz="900" i="1" dirty="0" smtClean="0"/>
              <a:t>года  № </a:t>
            </a:r>
            <a:r>
              <a:rPr lang="ru-RU" sz="900" i="1" dirty="0"/>
              <a:t>3</a:t>
            </a:r>
            <a:endParaRPr lang="ru-RU" sz="900" dirty="0"/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i="1" dirty="0"/>
              <a:t>Архивный </a:t>
            </a:r>
            <a:r>
              <a:rPr lang="ru-RU" sz="900" i="1" dirty="0" smtClean="0"/>
              <a:t>отдел Администрации МО Алапаевское</a:t>
            </a:r>
          </a:p>
          <a:p>
            <a:pPr algn="ctr"/>
            <a:r>
              <a:rPr lang="ru-RU" sz="900" i="1" dirty="0" smtClean="0"/>
              <a:t> </a:t>
            </a:r>
            <a:r>
              <a:rPr lang="ru-RU" sz="900" i="1" dirty="0"/>
              <a:t>Ф. 101. Оп.1. Д. 7. Л. 27, 27 об..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 smtClean="0"/>
              <a:t>На </a:t>
            </a:r>
            <a:r>
              <a:rPr lang="ru-RU" sz="1200" b="1" i="1" dirty="0"/>
              <a:t>Урале начинается сбор средств  на танковый корпус </a:t>
            </a:r>
            <a:r>
              <a:rPr lang="ru-RU" sz="1200" b="1" i="1" dirty="0" smtClean="0"/>
              <a:t>  и </a:t>
            </a:r>
            <a:r>
              <a:rPr lang="ru-RU" sz="1200" b="1" i="1" dirty="0"/>
              <a:t>запись </a:t>
            </a:r>
            <a:r>
              <a:rPr lang="ru-RU" sz="1200" b="1" i="1" dirty="0" smtClean="0"/>
              <a:t>добровольцев </a:t>
            </a:r>
            <a:endParaRPr lang="ru-RU" sz="1200" b="1" i="1" dirty="0"/>
          </a:p>
          <a:p>
            <a:pPr algn="ctr"/>
            <a:r>
              <a:rPr lang="ru-RU" sz="11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63362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37" y="-104256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Z:\11. Архивный отдел\Дунаева А.Р\1943\март\ф121,оп1,д1,л204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4536504" cy="294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Z:\11. Архивный отдел\Дунаева А.Р\1943\март\ф121,оп1,д1,л205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47464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29125" y="5013176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/>
              <a:t>Протокол № 5 заседания исполкома Арамашевского сельского </a:t>
            </a:r>
            <a:endParaRPr lang="ru-RU" sz="1000" dirty="0" smtClean="0"/>
          </a:p>
          <a:p>
            <a:pPr algn="ctr"/>
            <a:r>
              <a:rPr lang="ru-RU" sz="1000" i="1" dirty="0" smtClean="0"/>
              <a:t>Совета депутатов трудящихся от 14 марта 1943 года № 5</a:t>
            </a:r>
            <a:endParaRPr lang="ru-RU" sz="1000" dirty="0" smtClean="0"/>
          </a:p>
          <a:p>
            <a:pPr algn="ctr"/>
            <a:r>
              <a:rPr lang="ru-RU" sz="1000" i="1" dirty="0" smtClean="0"/>
              <a:t>Рукопись. Копия</a:t>
            </a:r>
            <a:endParaRPr lang="ru-RU" sz="1000" dirty="0" smtClean="0"/>
          </a:p>
          <a:p>
            <a:pPr algn="ctr"/>
            <a:r>
              <a:rPr lang="ru-RU" sz="1000" i="1" dirty="0" smtClean="0"/>
              <a:t>Архивный </a:t>
            </a:r>
            <a:r>
              <a:rPr lang="ru-RU" sz="1000" i="1" dirty="0" smtClean="0"/>
              <a:t>отдел Администрации МО Алапаевское</a:t>
            </a:r>
          </a:p>
          <a:p>
            <a:pPr algn="ctr"/>
            <a:r>
              <a:rPr lang="ru-RU" sz="1000" i="1" dirty="0" smtClean="0"/>
              <a:t> </a:t>
            </a:r>
            <a:r>
              <a:rPr lang="ru-RU" sz="1000" i="1" dirty="0" smtClean="0"/>
              <a:t>Ф. 121. Оп.1. Д. 1. Л. 204, </a:t>
            </a:r>
            <a:r>
              <a:rPr lang="ru-RU" sz="1000" i="1" dirty="0" smtClean="0"/>
              <a:t>205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549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i="1" dirty="0"/>
              <a:t>Приказом НКО от 11 марта 1943 года танковому корпусу присвоено наименование </a:t>
            </a:r>
          </a:p>
          <a:p>
            <a:pPr algn="ctr"/>
            <a:r>
              <a:rPr lang="ru-RU" sz="1200" b="1" i="1" dirty="0"/>
              <a:t>30-й Уральский добровольческий танковый корпус</a:t>
            </a:r>
          </a:p>
        </p:txBody>
      </p:sp>
    </p:spTree>
    <p:extLst>
      <p:ext uri="{BB962C8B-B14F-4D97-AF65-F5344CB8AC3E}">
        <p14:creationId xmlns:p14="http://schemas.microsoft.com/office/powerpoint/2010/main" val="37808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94" y="-19472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Z:\11. Архивный отдел\Дунаева А.Р\1943\март\ф121,оп1,д6,л12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10445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Z:\11. Архивный отдел\Дунаева А.Р\1943\март\ф121,оп1,д6,л12об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096344" cy="5138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824586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Протокол сессии </a:t>
            </a:r>
            <a:r>
              <a:rPr lang="ru-RU" sz="900" dirty="0" err="1"/>
              <a:t>Катышинского</a:t>
            </a:r>
            <a:r>
              <a:rPr lang="ru-RU" sz="900" dirty="0"/>
              <a:t> сельского </a:t>
            </a:r>
          </a:p>
          <a:p>
            <a:pPr algn="ctr"/>
            <a:r>
              <a:rPr lang="ru-RU" sz="900" dirty="0"/>
              <a:t>Совета депутатов трудящихся от 29 марта 1943 </a:t>
            </a:r>
            <a:r>
              <a:rPr lang="ru-RU" sz="900" dirty="0" smtClean="0"/>
              <a:t>года № </a:t>
            </a:r>
            <a:r>
              <a:rPr lang="ru-RU" sz="900" dirty="0"/>
              <a:t>20  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121. Оп.1. Д. 6. Л. 12,12 об.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В колхозах района начинается подготовка к весеннему севу. </a:t>
            </a:r>
          </a:p>
          <a:p>
            <a:pPr algn="ctr"/>
            <a:r>
              <a:rPr lang="ru-RU" sz="1200" b="1" i="1" dirty="0" smtClean="0"/>
              <a:t>Хлеб нужен был для солдат на фронте и рабочих в тылу.</a:t>
            </a:r>
          </a:p>
          <a:p>
            <a:pPr algn="ctr"/>
            <a:r>
              <a:rPr lang="ru-RU" sz="1200" b="1" i="1" dirty="0" smtClean="0"/>
              <a:t>Колхозы </a:t>
            </a:r>
            <a:r>
              <a:rPr lang="ru-RU" sz="1200" b="1" i="1" dirty="0" err="1"/>
              <a:t>Катышинского</a:t>
            </a:r>
            <a:r>
              <a:rPr lang="ru-RU" sz="1200" b="1" i="1" dirty="0"/>
              <a:t> сельсовета </a:t>
            </a:r>
            <a:r>
              <a:rPr lang="ru-RU" sz="1200" b="1" i="1" dirty="0" smtClean="0"/>
              <a:t>передали 400 центнеров зерна колхозам  </a:t>
            </a:r>
            <a:r>
              <a:rPr lang="ru-RU" sz="1200" b="1" i="1" dirty="0" err="1"/>
              <a:t>Талицкого</a:t>
            </a:r>
            <a:r>
              <a:rPr lang="ru-RU" sz="1200" b="1" i="1" dirty="0"/>
              <a:t> района</a:t>
            </a:r>
            <a:r>
              <a:rPr lang="ru-RU" sz="1200" b="1" i="1" dirty="0" smtClean="0"/>
              <a:t>, </a:t>
            </a:r>
            <a:r>
              <a:rPr lang="ru-RU" sz="1200" b="1" i="1" dirty="0"/>
              <a:t>оставшимся без семян  из-за  </a:t>
            </a:r>
            <a:r>
              <a:rPr lang="ru-RU" sz="1200" b="1" i="1" dirty="0" smtClean="0"/>
              <a:t>засухи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297298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334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Z:\11. Архивный отдел\Дунаева А.Р\1943\май\ф87,оп1л,д18,л56об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37688" b="38972"/>
          <a:stretch/>
        </p:blipFill>
        <p:spPr bwMode="auto">
          <a:xfrm>
            <a:off x="495312" y="1052736"/>
            <a:ext cx="4140460" cy="188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Z:\11. Архивный отдел\Дунаева А.Р\1943\май\ф87,оп1л,д18,л57 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29672" b="19199"/>
          <a:stretch/>
        </p:blipFill>
        <p:spPr bwMode="auto">
          <a:xfrm>
            <a:off x="4139952" y="3017642"/>
            <a:ext cx="4573016" cy="2450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542" y="49604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dirty="0"/>
              <a:t>Приказ  по Алапаевской МТС от 20 мая 1943 </a:t>
            </a:r>
            <a:r>
              <a:rPr lang="ru-RU" sz="900" dirty="0" smtClean="0"/>
              <a:t>года № </a:t>
            </a:r>
            <a:r>
              <a:rPr lang="ru-RU" sz="900" dirty="0"/>
              <a:t>33.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Администрации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87. Оп.1- л. Д.18 . Л. 56 об., 57.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«Второй </a:t>
            </a:r>
            <a:r>
              <a:rPr lang="ru-RU" sz="1200" b="1" i="1" dirty="0"/>
              <a:t>весенний военный» </a:t>
            </a:r>
            <a:r>
              <a:rPr lang="ru-RU" sz="1200" b="1" i="1" dirty="0" smtClean="0"/>
              <a:t>сев проводился на </a:t>
            </a:r>
            <a:r>
              <a:rPr lang="ru-RU" sz="1200" b="1" i="1" dirty="0"/>
              <a:t>основе соц. соревнований. </a:t>
            </a:r>
          </a:p>
          <a:p>
            <a:pPr algn="ctr"/>
            <a:r>
              <a:rPr lang="ru-RU" sz="1200" b="1" i="1" dirty="0"/>
              <a:t>Работа  всех и каждого  рассматривалась как вклад в общую грядущую </a:t>
            </a:r>
            <a:r>
              <a:rPr lang="ru-RU" sz="1200" b="1" i="1" dirty="0" smtClean="0"/>
              <a:t>победу </a:t>
            </a:r>
            <a:endParaRPr lang="ru-RU" sz="1200" b="1" i="1" dirty="0"/>
          </a:p>
        </p:txBody>
      </p:sp>
      <p:pic>
        <p:nvPicPr>
          <p:cNvPr id="10" name="Рисунок 9" descr="https://avatars.dzeninfra.ru/get-zen_doc/9632065/pub_642580489b20746119acda81_6425965c4569985761d05264/scale_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57" y="836712"/>
            <a:ext cx="3456111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39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esktop\1652844380_29-celes-club-p-fon-dlya-prezentatsii-vov-krasiv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334"/>
            <a:ext cx="9251504" cy="69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Z:\11. Архивный отдел\Дунаева А.Р\1943\май\ф88,оп1л,д6, л13об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699">
            <a:off x="951466" y="229951"/>
            <a:ext cx="3897040" cy="52855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220072" y="548680"/>
            <a:ext cx="3946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/>
              <a:t>Итоги соц. соревнования подводились каждые 5 дней. </a:t>
            </a:r>
            <a:r>
              <a:rPr lang="ru-RU" sz="1200" b="1" i="1" dirty="0" smtClean="0"/>
              <a:t>Показателями были </a:t>
            </a:r>
            <a:r>
              <a:rPr lang="ru-RU" sz="1200" b="1" i="1" dirty="0"/>
              <a:t>выполнение плана по вспашке земли и экономии </a:t>
            </a:r>
            <a:r>
              <a:rPr lang="ru-RU" sz="1200" b="1" i="1" dirty="0" smtClean="0"/>
              <a:t>горючего. </a:t>
            </a:r>
          </a:p>
          <a:p>
            <a:pPr algn="ctr"/>
            <a:r>
              <a:rPr lang="ru-RU" sz="1200" b="1" i="1" dirty="0" smtClean="0"/>
              <a:t>Р</a:t>
            </a:r>
            <a:r>
              <a:rPr lang="ru-RU" sz="1200" b="1" i="1" dirty="0" smtClean="0"/>
              <a:t>абота на тракторах была тяжелой.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 </a:t>
            </a:r>
            <a:r>
              <a:rPr lang="ru-RU" sz="1200" b="1" i="1" dirty="0"/>
              <a:t>Победителям вручалось переходящее Красное </a:t>
            </a:r>
            <a:r>
              <a:rPr lang="ru-RU" sz="1200" b="1" i="1" dirty="0" smtClean="0"/>
              <a:t>знамя</a:t>
            </a:r>
            <a:endParaRPr lang="ru-RU" sz="1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5013176"/>
            <a:ext cx="2771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Приказ по Больше - Костинской </a:t>
            </a:r>
            <a:r>
              <a:rPr lang="ru-RU" sz="900" dirty="0" smtClean="0"/>
              <a:t>МТС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от 7 мая 1943 </a:t>
            </a:r>
            <a:r>
              <a:rPr lang="ru-RU" sz="900" dirty="0" smtClean="0"/>
              <a:t>года  № </a:t>
            </a:r>
            <a:r>
              <a:rPr lang="ru-RU" sz="900" dirty="0"/>
              <a:t>108</a:t>
            </a:r>
          </a:p>
          <a:p>
            <a:pPr algn="ctr"/>
            <a:r>
              <a:rPr lang="ru-RU" sz="900" i="1" dirty="0"/>
              <a:t>Рукопись. Копия</a:t>
            </a:r>
            <a:endParaRPr lang="ru-RU" sz="900" dirty="0"/>
          </a:p>
          <a:p>
            <a:pPr algn="ctr"/>
            <a:r>
              <a:rPr lang="ru-RU" sz="900" dirty="0"/>
              <a:t>Архивный </a:t>
            </a:r>
            <a:r>
              <a:rPr lang="ru-RU" sz="900" dirty="0" smtClean="0"/>
              <a:t>отдел Администрация МО Алапаевское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/>
              <a:t>Ф. 88. Оп.1- л. Д.6 . Л. 13 об.</a:t>
            </a:r>
          </a:p>
        </p:txBody>
      </p:sp>
      <p:pic>
        <p:nvPicPr>
          <p:cNvPr id="9" name="Рисунок 8" descr="Z:\11. Архивный отдел\2024-04-17 трактор\трактор 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7444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20072" y="443711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Трактористка Монастырской МТС Е.Р. Черепанова. </a:t>
            </a:r>
            <a:endParaRPr lang="ru-RU" sz="900" dirty="0" smtClean="0"/>
          </a:p>
          <a:p>
            <a:pPr algn="ctr"/>
            <a:r>
              <a:rPr lang="ru-RU" sz="900" dirty="0" smtClean="0"/>
              <a:t>Фото </a:t>
            </a:r>
            <a:r>
              <a:rPr lang="ru-RU" sz="900" dirty="0"/>
              <a:t>из книги «Живём на Урале» Алапаевск, 2015 год, с. 57</a:t>
            </a:r>
          </a:p>
        </p:txBody>
      </p:sp>
    </p:spTree>
    <p:extLst>
      <p:ext uri="{BB962C8B-B14F-4D97-AF65-F5344CB8AC3E}">
        <p14:creationId xmlns:p14="http://schemas.microsoft.com/office/powerpoint/2010/main" val="347326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852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В январе 1943 года завершается Сталинградская битва. Стратегическая инициатива переходит  к Красной Армии.  Разбитая немецкая техника начинает поступать на Алапаевский металлургический завод  для  переплавки.  Работники МТС разбирали трофейную технику на запчасти, которые можно было использовать для ремонта тракторов.  В сёлах района продолжалась работа по сбору посылок для бойцов Рабоче – Крестьянской Красной армии (РККА) и каждый колхоз получал разнарядку на количество посылок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158</cp:revision>
  <dcterms:created xsi:type="dcterms:W3CDTF">2024-04-15T03:58:47Z</dcterms:created>
  <dcterms:modified xsi:type="dcterms:W3CDTF">2024-04-19T06:52:15Z</dcterms:modified>
</cp:coreProperties>
</file>