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5" r:id="rId3"/>
    <p:sldId id="263" r:id="rId4"/>
    <p:sldId id="277" r:id="rId5"/>
    <p:sldId id="264" r:id="rId6"/>
    <p:sldId id="266" r:id="rId7"/>
    <p:sldId id="267" r:id="rId8"/>
    <p:sldId id="270" r:id="rId9"/>
    <p:sldId id="279" r:id="rId10"/>
    <p:sldId id="273" r:id="rId11"/>
    <p:sldId id="268" r:id="rId12"/>
    <p:sldId id="271" r:id="rId13"/>
    <p:sldId id="274" r:id="rId14"/>
    <p:sldId id="276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3943" autoAdjust="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2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7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0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5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1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9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2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80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7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38BAA-4CB7-462B-993B-BCDF621DC5E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7EB9D-6D42-4EE6-AFBC-9FACC26FA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88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552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1944215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 год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7128792" cy="2520280"/>
          </a:xfrm>
        </p:spPr>
        <p:txBody>
          <a:bodyPr/>
          <a:lstStyle/>
          <a:p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Год  решающих побед </a:t>
            </a:r>
          </a:p>
          <a:p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и освобождения западных регионов СССР…</a:t>
            </a:r>
            <a:endParaRPr lang="ru-RU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47" y="-118442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1944\июль\ф88,оп1л,д7,л44об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297046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1944\июль\ф88,оп1л,д7,л45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3"/>
          <a:stretch/>
        </p:blipFill>
        <p:spPr bwMode="auto">
          <a:xfrm>
            <a:off x="5364088" y="836712"/>
            <a:ext cx="2703418" cy="31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4247946"/>
            <a:ext cx="45530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Приказ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№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647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Большекостинской МТС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13 июля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1944 года 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«Об уходе за посевами на подсобном хозяйстве МТС. 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Увеличении времени рабочего дня» </a:t>
            </a:r>
            <a:endParaRPr lang="ru-RU" sz="105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Рукопись. Копия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Администрации МО Алапаевское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 Оп.1. 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Л.Л. 44, 45.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1663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Рабочих не хватало, приходилось увеличивать рабочий день, продолжительность которого составлял                     по 11 часов, работали ежедневно сверхурочно…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14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1944\июнь\ф32,оп1л,д5,л7об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78938"/>
            <a:ext cx="1872208" cy="29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1944\май\ф88,оп1л,д7,л24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205880"/>
            <a:ext cx="1890441" cy="31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1944\июнь\ф32,оп1л,д5,л7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08" y="1097645"/>
            <a:ext cx="2130723" cy="34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88640"/>
            <a:ext cx="7848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Количество комбайнов, тракторов и автомашин составило 60% от довоенного уровня, из МТС было изъято до 90% автомобилей. </a:t>
            </a:r>
            <a:r>
              <a:rPr lang="ru-RU" sz="1200" dirty="0" smtClean="0"/>
              <a:t> Из-за </a:t>
            </a:r>
            <a:r>
              <a:rPr lang="ru-RU" sz="1200" dirty="0"/>
              <a:t>значительных потерь возникла необходимость ужесточить административный контроль и повысить требования к количеству обязательно отрабатываемых колхозниками трудодней. </a:t>
            </a:r>
            <a:endParaRPr lang="ru-RU" sz="1200" dirty="0" smtClean="0"/>
          </a:p>
          <a:p>
            <a:pPr algn="ctr"/>
            <a:r>
              <a:rPr lang="ru-RU" sz="1200" dirty="0" smtClean="0"/>
              <a:t>Нарушители </a:t>
            </a:r>
            <a:r>
              <a:rPr lang="ru-RU" sz="1200" dirty="0"/>
              <a:t>получали взыскания вплоть до судебного преследования и обязательных </a:t>
            </a:r>
            <a:endParaRPr lang="ru-RU" sz="1200" dirty="0" smtClean="0"/>
          </a:p>
          <a:p>
            <a:pPr algn="ctr"/>
            <a:r>
              <a:rPr lang="ru-RU" sz="1200" dirty="0" smtClean="0"/>
              <a:t>исправительно-трудовых </a:t>
            </a:r>
            <a:r>
              <a:rPr lang="ru-RU" sz="1200" dirty="0"/>
              <a:t>работ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9072" y="4725144"/>
            <a:ext cx="73333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Приказ  №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526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Большекостинской МТС от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мая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1944 года 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«О привлечении к ответственности за отказ выхода на работу, и простоя трактора…»,  Приказ № 123 по Кишкинской МТС от 22 июня 1944 «О привлечении к судебной ответственности...»</a:t>
            </a:r>
            <a:endParaRPr lang="ru-RU" sz="105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Копия. 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Администрации МО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Алапаевское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 88 Оп.1.  Д. 7. Л.Л. 24, Ф. 32. Оп. 1 Л. Д. 5. Л.7.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1944\июнь\ф121,оп1,д6,л4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0398"/>
            <a:ext cx="2736304" cy="40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35711" t="40262" r="31320" b="25608"/>
          <a:stretch/>
        </p:blipFill>
        <p:spPr bwMode="auto">
          <a:xfrm>
            <a:off x="1288976" y="3356992"/>
            <a:ext cx="3067000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3" cy="706090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Несмотря на трудности военного времени, </a:t>
            </a:r>
            <a:r>
              <a:rPr lang="ru-RU" sz="1200" dirty="0" smtClean="0"/>
              <a:t>в районе развивали садоводство, в </a:t>
            </a:r>
            <a:r>
              <a:rPr lang="ru-RU" sz="1200" dirty="0" smtClean="0"/>
              <a:t>школах готовились к новому учебному </a:t>
            </a:r>
            <a:r>
              <a:rPr lang="ru-RU" sz="1200" dirty="0" smtClean="0"/>
              <a:t>году…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4869160"/>
            <a:ext cx="34563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Протокол № 7 совещания  Исполкома  Катышенского с/совета от 20 июня 1944 г.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«О подготовке школы к новому учебному году…»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Копия.  Архивный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отдел.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 МО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Алапаевское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121. 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Оп.1.  Д.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43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259633" y="5235880"/>
            <a:ext cx="34563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школы 1940-1946 гг.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Администрации МО Алапаевское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«От «А» до «Я»,  автор Л.М. Матвеева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Инв. № 215.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1464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3973" y="2382850"/>
            <a:ext cx="3744416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110 по Кишкинской МТС от 29 мая 1944 г.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 развитии садоводства в районе…»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Рукопись. Архивный отдел Администрации МО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Алапаевское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33. Оп. 1 Л. Д. 2 Л. 10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25" y="-99392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255712"/>
            <a:ext cx="3096344" cy="484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0032" y="1772816"/>
            <a:ext cx="4112814" cy="1440160"/>
          </a:xfrm>
        </p:spPr>
        <p:txBody>
          <a:bodyPr>
            <a:normAutofit fontScale="90000"/>
          </a:bodyPr>
          <a:lstStyle/>
          <a:p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достойно встретить наших воинов –победителей, от бригадиров, учеников, трактористов, прицепщиков и всего нашего коллектива требуется максимальное напряжение сил и энергии, чтобы в сжатые сроки выполнить план тракторных работ на весеннем севе, и получить высокий урожай..»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013684"/>
            <a:ext cx="388843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5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54 по  Мугайской МТС  от 7 апреля 1945 г.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 подготовке к встрече воинов – победителей..».  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Рукопись. Архивный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Администрации МО Алапаевское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 33. Оп. 1 Л. Д. 2 Л. 10 об.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39" y="0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836712"/>
            <a:ext cx="68407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 подтвердила, что решающей силой истории и главным творцом победы в войне является народ.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Она убедительно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показала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что сила народа в его единении,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духовной сплоченности,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справедливости тех целей, во имя которых народ ведёт вооруженную борьбу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84" y="-113059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147248" cy="2160240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Спасибо за внимание!</a:t>
            </a:r>
            <a:br>
              <a:rPr lang="ru-RU" sz="6000" dirty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3772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552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31460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/>
              <a:t>Данная </a:t>
            </a:r>
            <a:r>
              <a:rPr lang="ru-RU" sz="3600" b="1" dirty="0"/>
              <a:t>публикация документов является продолжением публикаций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2022  </a:t>
            </a:r>
            <a:r>
              <a:rPr lang="ru-RU" sz="3600" b="1" dirty="0"/>
              <a:t>и </a:t>
            </a:r>
            <a:r>
              <a:rPr lang="ru-RU" sz="3600" b="1" dirty="0" smtClean="0"/>
              <a:t>2024 </a:t>
            </a:r>
            <a:r>
              <a:rPr lang="ru-RU" sz="3600" b="1" dirty="0"/>
              <a:t>годов 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«1941 год. Начало тяжёлых испытаний…», </a:t>
            </a:r>
            <a:br>
              <a:rPr lang="ru-RU" sz="3600" b="1" dirty="0"/>
            </a:br>
            <a:r>
              <a:rPr lang="ru-RU" sz="3600" b="1" dirty="0"/>
              <a:t>«1942 год.  Год тяжёлых потерь и надежд на победу</a:t>
            </a:r>
            <a:r>
              <a:rPr lang="ru-RU" sz="3600" b="1" dirty="0" smtClean="0"/>
              <a:t>…»,</a:t>
            </a:r>
            <a:br>
              <a:rPr lang="ru-RU" sz="3600" b="1" dirty="0" smtClean="0"/>
            </a:br>
            <a:r>
              <a:rPr lang="ru-RU" sz="3600" b="1" dirty="0" smtClean="0"/>
              <a:t>«1943 год. Всё для фронта, всё для Победы…»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90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25" y="-99392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83568" y="116632"/>
            <a:ext cx="8003232" cy="5573216"/>
          </a:xfrm>
        </p:spPr>
        <p:txBody>
          <a:bodyPr>
            <a:normAutofit fontScale="25000" lnSpcReduction="20000"/>
          </a:bodyPr>
          <a:lstStyle/>
          <a:p>
            <a:endParaRPr lang="ru-RU" sz="4000" b="1" dirty="0" smtClean="0"/>
          </a:p>
          <a:p>
            <a:r>
              <a:rPr lang="ru-RU" sz="4000" b="1" dirty="0" smtClean="0"/>
              <a:t>14 </a:t>
            </a:r>
            <a:r>
              <a:rPr lang="ru-RU" sz="4000" b="1" dirty="0"/>
              <a:t>января- 1 марта – </a:t>
            </a:r>
            <a:r>
              <a:rPr lang="ru-RU" sz="4000" b="1" dirty="0" err="1"/>
              <a:t>Ленинградско</a:t>
            </a:r>
            <a:r>
              <a:rPr lang="ru-RU" sz="4000" b="1" dirty="0"/>
              <a:t>-Новгородская наступательная операция</a:t>
            </a:r>
          </a:p>
          <a:p>
            <a:r>
              <a:rPr lang="ru-RU" sz="4000" b="1" dirty="0"/>
              <a:t>20 января – освобождён  г. Новгород</a:t>
            </a:r>
          </a:p>
          <a:p>
            <a:r>
              <a:rPr lang="ru-RU" sz="4000" b="1" dirty="0"/>
              <a:t>27 января – окончательно снята блокада Ленинграда</a:t>
            </a:r>
          </a:p>
          <a:p>
            <a:r>
              <a:rPr lang="ru-RU" sz="4000" b="1" dirty="0"/>
              <a:t>24 января – 17 февраля – Корсунь-Шевченковская наступательная операция</a:t>
            </a:r>
          </a:p>
          <a:p>
            <a:r>
              <a:rPr lang="ru-RU" sz="4000" b="1" dirty="0"/>
              <a:t>30 января-29 февраля – </a:t>
            </a:r>
            <a:r>
              <a:rPr lang="ru-RU" sz="4000" b="1" dirty="0" err="1"/>
              <a:t>Никопольско</a:t>
            </a:r>
            <a:r>
              <a:rPr lang="ru-RU" sz="4000" b="1" dirty="0"/>
              <a:t>-Криворожская наступательная операция</a:t>
            </a:r>
          </a:p>
          <a:p>
            <a:r>
              <a:rPr lang="ru-RU" sz="4000" b="1" dirty="0"/>
              <a:t>8 февраля – освобождён  г. Никополь</a:t>
            </a:r>
          </a:p>
          <a:p>
            <a:r>
              <a:rPr lang="ru-RU" sz="4000" b="1" dirty="0"/>
              <a:t>22 февраля – освобождён  г. Кривой Рог</a:t>
            </a:r>
          </a:p>
          <a:p>
            <a:r>
              <a:rPr lang="ru-RU" sz="4000" b="1" dirty="0"/>
              <a:t>4 марта-17 апреля – </a:t>
            </a:r>
            <a:r>
              <a:rPr lang="ru-RU" sz="4000" b="1" dirty="0" err="1"/>
              <a:t>Поскурово</a:t>
            </a:r>
            <a:r>
              <a:rPr lang="ru-RU" sz="4000" b="1" dirty="0"/>
              <a:t>-Черновицкая наступательная операция</a:t>
            </a:r>
          </a:p>
          <a:p>
            <a:r>
              <a:rPr lang="ru-RU" sz="4000" b="1" dirty="0"/>
              <a:t>26 марта – освобождён г. Каменец-Подольск. В боях за город участвовал Уральский Добровольческий танковый корпус</a:t>
            </a:r>
          </a:p>
          <a:p>
            <a:r>
              <a:rPr lang="ru-RU" sz="4000" b="1" dirty="0"/>
              <a:t>27 марта – Красная армия вступила на территорию Румынии</a:t>
            </a:r>
          </a:p>
          <a:p>
            <a:r>
              <a:rPr lang="ru-RU" sz="4000" b="1" dirty="0"/>
              <a:t>8 апреля-12 мая – Крымская наступательная операция</a:t>
            </a:r>
          </a:p>
          <a:p>
            <a:r>
              <a:rPr lang="ru-RU" sz="4000" b="1" dirty="0"/>
              <a:t>10 апреля – освобождён  г. Одесса</a:t>
            </a:r>
          </a:p>
          <a:p>
            <a:r>
              <a:rPr lang="ru-RU" sz="4000" b="1" dirty="0"/>
              <a:t>9 мая – освобождён г. Севастополь</a:t>
            </a:r>
          </a:p>
          <a:p>
            <a:r>
              <a:rPr lang="ru-RU" sz="4000" b="1" dirty="0"/>
              <a:t>6 июня – высадка союзных англо-американских войск в Нормандии</a:t>
            </a:r>
          </a:p>
          <a:p>
            <a:r>
              <a:rPr lang="ru-RU" sz="4000" b="1" dirty="0"/>
              <a:t>20 июня – освобождён  г. Выборг</a:t>
            </a:r>
          </a:p>
          <a:p>
            <a:r>
              <a:rPr lang="ru-RU" sz="4000" b="1" dirty="0"/>
              <a:t>23 июня-29 августа – Белорусская наступательная операция</a:t>
            </a:r>
          </a:p>
          <a:p>
            <a:r>
              <a:rPr lang="ru-RU" sz="4000" b="1" dirty="0"/>
              <a:t>28 июня – освобождён г. </a:t>
            </a:r>
            <a:r>
              <a:rPr lang="ru-RU" sz="4000" b="1" dirty="0" err="1"/>
              <a:t>Могилёв</a:t>
            </a:r>
            <a:endParaRPr lang="ru-RU" sz="4000" b="1" dirty="0"/>
          </a:p>
          <a:p>
            <a:r>
              <a:rPr lang="ru-RU" sz="4000" b="1" dirty="0"/>
              <a:t>3 июля – освобождён  г. Минск</a:t>
            </a:r>
          </a:p>
          <a:p>
            <a:r>
              <a:rPr lang="ru-RU" sz="4000" b="1" dirty="0"/>
              <a:t>13 июля – освобождён г. Вильнюс</a:t>
            </a:r>
          </a:p>
          <a:p>
            <a:r>
              <a:rPr lang="ru-RU" sz="4000" b="1" dirty="0"/>
              <a:t>13 июля – 29 августа Львовско-</a:t>
            </a:r>
            <a:r>
              <a:rPr lang="ru-RU" sz="4000" b="1" dirty="0" err="1"/>
              <a:t>Сандомирская</a:t>
            </a:r>
            <a:r>
              <a:rPr lang="ru-RU" sz="4000" b="1" dirty="0"/>
              <a:t> наступательная операция. В боях участвовал Уральский Добровольческий танковый корпус</a:t>
            </a:r>
          </a:p>
          <a:p>
            <a:r>
              <a:rPr lang="ru-RU" sz="4000" b="1" dirty="0"/>
              <a:t>17 июля – Красная армия вступила на территорию Польшу</a:t>
            </a:r>
          </a:p>
          <a:p>
            <a:r>
              <a:rPr lang="ru-RU" sz="4000" b="1" dirty="0"/>
              <a:t>28 июля – освобожден г. Брест</a:t>
            </a:r>
          </a:p>
          <a:p>
            <a:r>
              <a:rPr lang="ru-RU" sz="4000" b="1" dirty="0"/>
              <a:t>24 августа – освобождён г. Кишинёв</a:t>
            </a:r>
          </a:p>
          <a:p>
            <a:r>
              <a:rPr lang="ru-RU" sz="4000" b="1" dirty="0"/>
              <a:t>31 августа – Красная армия взяла г. Бухарест</a:t>
            </a:r>
          </a:p>
          <a:p>
            <a:r>
              <a:rPr lang="ru-RU" sz="4000" b="1" dirty="0"/>
              <a:t>8 сентября-28 октября – </a:t>
            </a:r>
            <a:r>
              <a:rPr lang="ru-RU" sz="4000" b="1" dirty="0" err="1"/>
              <a:t>Карпатско-Дуклинская</a:t>
            </a:r>
            <a:r>
              <a:rPr lang="ru-RU" sz="4000" b="1" dirty="0"/>
              <a:t>  наступательная операция</a:t>
            </a:r>
          </a:p>
          <a:p>
            <a:r>
              <a:rPr lang="ru-RU" sz="4000" b="1" dirty="0"/>
              <a:t>8 сентября – Красная армия  вступила на территорию Болгарии</a:t>
            </a:r>
          </a:p>
          <a:p>
            <a:r>
              <a:rPr lang="ru-RU" sz="4000" b="1" dirty="0"/>
              <a:t>14 сентября -24 ноября – Прибалтийская наступательная операция</a:t>
            </a:r>
          </a:p>
          <a:p>
            <a:r>
              <a:rPr lang="ru-RU" sz="4000" b="1" dirty="0"/>
              <a:t>22 сентября – освобождён  г. </a:t>
            </a:r>
            <a:r>
              <a:rPr lang="ru-RU" sz="4000" b="1" dirty="0" smtClean="0"/>
              <a:t>Таллинн</a:t>
            </a:r>
            <a:endParaRPr lang="ru-RU" sz="4000" b="1" dirty="0"/>
          </a:p>
          <a:p>
            <a:r>
              <a:rPr lang="ru-RU" sz="4000" b="1" dirty="0"/>
              <a:t>23 сентября – Красная армия вступила на территорию Венгрию</a:t>
            </a:r>
          </a:p>
          <a:p>
            <a:r>
              <a:rPr lang="ru-RU" sz="4000" b="1" dirty="0"/>
              <a:t>28 сентября – 20 октября – Белградская наступательная операция</a:t>
            </a:r>
          </a:p>
          <a:p>
            <a:r>
              <a:rPr lang="ru-RU" sz="4000" b="1" dirty="0"/>
              <a:t>13 октября – освобожден  г. Рига</a:t>
            </a:r>
          </a:p>
          <a:p>
            <a:r>
              <a:rPr lang="ru-RU" sz="4000" b="1" dirty="0"/>
              <a:t>20 октября – освобожден  г. Белград</a:t>
            </a:r>
          </a:p>
          <a:p>
            <a:r>
              <a:rPr lang="ru-RU" sz="4000" b="1" dirty="0"/>
              <a:t>22 октября – Красная армия  вышла на границу СССР и Норвегии, полностью восстановлена граница СССР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5" y="-27581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67240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31021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3968" y="836712"/>
            <a:ext cx="4402832" cy="1224136"/>
          </a:xfrm>
        </p:spPr>
        <p:txBody>
          <a:bodyPr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В 1944 году Красная Армия вела</a:t>
            </a:r>
            <a:br>
              <a:rPr lang="ru-RU" sz="1800" dirty="0" smtClean="0"/>
            </a:br>
            <a:r>
              <a:rPr lang="ru-RU" sz="1800" dirty="0" smtClean="0"/>
              <a:t> наступления по всем фронтам,  громя фашистских захватчиков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27584" y="3068961"/>
            <a:ext cx="3096344" cy="1944215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Победы Красной Армии были бы невозможны без крепкого тыла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16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5" y="-99392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05" y="764704"/>
            <a:ext cx="2420064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2420064" cy="367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116632"/>
            <a:ext cx="7992888" cy="792088"/>
          </a:xfrm>
        </p:spPr>
        <p:txBody>
          <a:bodyPr>
            <a:normAutofit/>
          </a:bodyPr>
          <a:lstStyle/>
          <a:p>
            <a:r>
              <a:rPr lang="ru-RU" sz="1200" dirty="0" smtClean="0"/>
              <a:t>Семьям военнослужащих, находящимся в тылу, оказывалась помощь силами местных сельских  Советов </a:t>
            </a:r>
            <a:endParaRPr lang="ru-RU" sz="1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2358008" cy="374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4725144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50" i="1" dirty="0" smtClean="0">
                <a:latin typeface="+mj-lt"/>
                <a:ea typeface="Calibri"/>
                <a:cs typeface="Times New Roman" panose="02020603050405020304" pitchFamily="18" charset="0"/>
              </a:rPr>
              <a:t>Протокол № 1 заседания сессии Арамашевского с/совета</a:t>
            </a:r>
          </a:p>
          <a:p>
            <a:pPr algn="ctr"/>
            <a:r>
              <a:rPr lang="ru-RU" sz="1050" i="1" dirty="0" smtClean="0">
                <a:latin typeface="+mj-lt"/>
                <a:ea typeface="Calibri"/>
                <a:cs typeface="Times New Roman" panose="02020603050405020304" pitchFamily="18" charset="0"/>
              </a:rPr>
              <a:t> от 4 января 1944 года </a:t>
            </a:r>
          </a:p>
          <a:p>
            <a:pPr algn="ctr"/>
            <a:r>
              <a:rPr lang="ru-RU" sz="1050" i="1" dirty="0" smtClean="0">
                <a:latin typeface="+mj-lt"/>
                <a:ea typeface="Calibri"/>
                <a:cs typeface="Times New Roman" panose="02020603050405020304" pitchFamily="18" charset="0"/>
              </a:rPr>
              <a:t>«О проведении 2 х декадника по обслуживанию семей в/служащих»</a:t>
            </a:r>
          </a:p>
          <a:p>
            <a:pPr algn="ctr"/>
            <a:r>
              <a:rPr lang="ru-RU" sz="1050" i="1" dirty="0">
                <a:latin typeface="+mj-lt"/>
              </a:rPr>
              <a:t>Рукопись. Копия</a:t>
            </a:r>
            <a:endParaRPr lang="ru-RU" sz="1050" dirty="0">
              <a:latin typeface="+mj-lt"/>
            </a:endParaRPr>
          </a:p>
          <a:p>
            <a:pPr algn="ctr"/>
            <a:r>
              <a:rPr lang="ru-RU" sz="1050" i="1" dirty="0" smtClean="0">
                <a:latin typeface="+mj-lt"/>
              </a:rPr>
              <a:t>                                     Архивный </a:t>
            </a:r>
            <a:r>
              <a:rPr lang="ru-RU" sz="1050" i="1" dirty="0">
                <a:latin typeface="+mj-lt"/>
              </a:rPr>
              <a:t>отдел Администрации МО Алапаевское</a:t>
            </a:r>
          </a:p>
          <a:p>
            <a:pPr algn="ctr"/>
            <a:r>
              <a:rPr lang="ru-RU" sz="1050" i="1" dirty="0" smtClean="0">
                <a:latin typeface="+mj-lt"/>
              </a:rPr>
              <a:t>                                  </a:t>
            </a:r>
            <a:r>
              <a:rPr lang="ru-RU" sz="1050" i="1" dirty="0">
                <a:latin typeface="+mj-lt"/>
              </a:rPr>
              <a:t>Ф. </a:t>
            </a:r>
            <a:r>
              <a:rPr lang="ru-RU" sz="1050" i="1" dirty="0" smtClean="0">
                <a:latin typeface="+mj-lt"/>
              </a:rPr>
              <a:t>121. </a:t>
            </a:r>
            <a:r>
              <a:rPr lang="ru-RU" sz="1050" i="1" dirty="0">
                <a:latin typeface="+mj-lt"/>
              </a:rPr>
              <a:t>Оп.1- л. Д. 3. </a:t>
            </a:r>
            <a:r>
              <a:rPr lang="ru-RU" sz="1050" i="1" dirty="0" smtClean="0">
                <a:latin typeface="+mj-lt"/>
              </a:rPr>
              <a:t>Л.46, </a:t>
            </a:r>
            <a:r>
              <a:rPr lang="ru-RU" sz="1050" i="1" dirty="0">
                <a:latin typeface="+mj-lt"/>
              </a:rPr>
              <a:t>об</a:t>
            </a:r>
            <a:r>
              <a:rPr lang="ru-RU" sz="1050" i="1" dirty="0" smtClean="0">
                <a:latin typeface="+mj-lt"/>
              </a:rPr>
              <a:t>., 47, 47 об.</a:t>
            </a:r>
            <a:endParaRPr lang="ru-RU" sz="1050" dirty="0">
              <a:latin typeface="+mj-lt"/>
            </a:endParaRPr>
          </a:p>
          <a:p>
            <a:pPr algn="ctr"/>
            <a:endParaRPr lang="ru-RU" sz="12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29" y="0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5" y="1318374"/>
            <a:ext cx="319188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19" y="2588517"/>
            <a:ext cx="2192177" cy="321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18374"/>
            <a:ext cx="2289592" cy="341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94122"/>
          </a:xfrm>
        </p:spPr>
        <p:txBody>
          <a:bodyPr>
            <a:normAutofit/>
          </a:bodyPr>
          <a:lstStyle/>
          <a:p>
            <a:r>
              <a:rPr lang="ru-RU" sz="1200" dirty="0"/>
              <a:t>Важнейшую роль в жизни на селе в годы войны играло </a:t>
            </a:r>
            <a:r>
              <a:rPr lang="ru-RU" sz="1200" dirty="0" smtClean="0"/>
              <a:t>подсобное хозяйство, </a:t>
            </a:r>
            <a:br>
              <a:rPr lang="ru-RU" sz="1200" dirty="0" smtClean="0"/>
            </a:br>
            <a:r>
              <a:rPr lang="ru-RU" sz="1200" dirty="0" smtClean="0"/>
              <a:t>где </a:t>
            </a:r>
            <a:r>
              <a:rPr lang="ru-RU" sz="1200" dirty="0"/>
              <a:t>можно было произвести продукты </a:t>
            </a:r>
            <a:r>
              <a:rPr lang="ru-RU" sz="1200" dirty="0" smtClean="0"/>
              <a:t>питания. </a:t>
            </a:r>
            <a:br>
              <a:rPr lang="ru-RU" sz="1200" dirty="0" smtClean="0"/>
            </a:br>
            <a:r>
              <a:rPr lang="ru-RU" sz="1200" dirty="0" smtClean="0"/>
              <a:t>Сельское </a:t>
            </a:r>
            <a:r>
              <a:rPr lang="ru-RU" sz="1200" dirty="0"/>
              <a:t>хозяйство стало источником мобилизации людей и техники на фронт, при этом в большинстве районов удавалось выполнить и перевыполнить плановые показатели поставок сельскохозяйственной </a:t>
            </a:r>
            <a:r>
              <a:rPr lang="ru-RU" sz="1200" dirty="0" smtClean="0"/>
              <a:t>продукции 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4869160"/>
            <a:ext cx="768660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Протокол №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35  по Кишкинской МТС от 23 февраля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1944 года 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«О премировании работников МТС за успешное проведение ремонта тракторов»</a:t>
            </a:r>
            <a:endParaRPr lang="ru-RU" sz="105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Рукопись. Копия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Администрации МО Алапаевское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 32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Оп.1- л. Д.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Л.41,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об.,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42, 42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26" y="-99392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536504" cy="20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775902" cy="14982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292080" y="692696"/>
            <a:ext cx="3851920" cy="136815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Для восстановления, </a:t>
            </a:r>
            <a:r>
              <a:rPr lang="ru-RU" sz="1400" dirty="0"/>
              <a:t>освобожденных </a:t>
            </a:r>
            <a:r>
              <a:rPr lang="ru-RU" sz="1400" dirty="0" smtClean="0"/>
              <a:t>территорий, эвакуированные граждане возвращались на Родину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3543" y="2427362"/>
            <a:ext cx="47525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Приказ  №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54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Кишкинской МТС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31 марта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1944 года 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Копия. 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Администрации МО Алапаевское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32.  Оп.1-Л,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Л.48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115616" y="5016867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Приказ  №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768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Большекостинской МТС от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26 ноября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1944 года </a:t>
            </a: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Копия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Рукопись, Архивный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Администрации МО Алапаевское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Ф. 88.  Оп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1 Л.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7.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Л.46 об.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2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96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1944\апрель\ф121,оп1,д6,л37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7634"/>
            <a:ext cx="3168352" cy="49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1944\апрель\ф121,оп1,д6,л37об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821390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3645024"/>
            <a:ext cx="45365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Протокол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№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очередного Исполкома Катышенского с/</a:t>
            </a:r>
            <a:r>
              <a:rPr lang="ru-RU" sz="1050" i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советаот</a:t>
            </a:r>
            <a:endParaRPr lang="ru-RU" sz="1050" i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от 18 апреля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1944 года 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«О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проведении сева и повышении урожайности в 1944 году»</a:t>
            </a:r>
            <a:endParaRPr lang="ru-RU" sz="105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Рукопись. Копия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Архивный отдел Администрации МО Алапаевское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Ф.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121. 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Оп.1. Д.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Л.37.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esktop\1652844380_29-celes-club-p-fon-dlya-prezentatsii-vov-krasivi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" y="0"/>
            <a:ext cx="9239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4"/>
          <a:stretch/>
        </p:blipFill>
        <p:spPr bwMode="auto">
          <a:xfrm>
            <a:off x="5100549" y="1508905"/>
            <a:ext cx="3602422" cy="90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1944\июль\ф88,оп1л,д7,л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3456384" cy="479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5760" y="3356992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Приказ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№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623 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Большекостинской МТС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 июля </a:t>
            </a:r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1944 года 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«О </a:t>
            </a:r>
            <a:r>
              <a:rPr lang="ru-RU" sz="105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премировании бригадиров отрядов и трактористов МТС за перевыполнение планов весенних тракторных работ в 1944 г.»</a:t>
            </a:r>
            <a:endParaRPr lang="ru-RU" sz="105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Рукопись. Копия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Архивный отдел Администрации МО Алапаевское</a:t>
            </a:r>
          </a:p>
          <a:p>
            <a:pPr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Ф.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88.  Оп.1.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Л.40,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об., </a:t>
            </a:r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1096</Words>
  <Application>Microsoft Office PowerPoint</Application>
  <PresentationFormat>Экран (4:3)</PresentationFormat>
  <Paragraphs>112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1944 год</vt:lpstr>
      <vt:lpstr> Данная публикация документов является продолжением публикаций  2022  и 2024 годов   «1941 год. Начало тяжёлых испытаний…»,  «1942 год.  Год тяжёлых потерь и надежд на победу…», «1943 год. Всё для фронта, всё для Победы…» </vt:lpstr>
      <vt:lpstr>Презентация PowerPoint</vt:lpstr>
      <vt:lpstr> В 1944 году Красная Армия вела  наступления по всем фронтам,  громя фашистских захватчиков</vt:lpstr>
      <vt:lpstr>Семьям военнослужащих, находящимся в тылу, оказывалась помощь силами местных сельских  Советов </vt:lpstr>
      <vt:lpstr>Важнейшую роль в жизни на селе в годы войны играло подсобное хозяйство,  где можно было произвести продукты питания.  Сельское хозяйство стало источником мобилизации людей и техники на фронт, при этом в большинстве районов удавалось выполнить и перевыполнить плановые показатели поставок сельскохозяйственной продукции </vt:lpstr>
      <vt:lpstr>Для восстановления, освобожденных территорий, эвакуированные граждане возвращались на Родину</vt:lpstr>
      <vt:lpstr>Презентация PowerPoint</vt:lpstr>
      <vt:lpstr>Презентация PowerPoint</vt:lpstr>
      <vt:lpstr>Презентация PowerPoint</vt:lpstr>
      <vt:lpstr>Презентация PowerPoint</vt:lpstr>
      <vt:lpstr>Несмотря на трудности военного времени, в районе развивали садоводство, в школах готовились к новому учебному году…</vt:lpstr>
      <vt:lpstr>Чтобы достойно встретить наших воинов –победителей, от бригадиров, учеников, трактористов, прицепщиков и всего нашего коллектива требуется максимальное напряжение сил и энергии, чтобы в сжатые сроки выполнить план тракторных работ на весеннем севе, и получить высокий урожай..»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128</cp:revision>
  <dcterms:created xsi:type="dcterms:W3CDTF">2023-04-11T10:33:26Z</dcterms:created>
  <dcterms:modified xsi:type="dcterms:W3CDTF">2025-03-17T09:16:03Z</dcterms:modified>
</cp:coreProperties>
</file>