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33"/>
  </p:notesMasterIdLst>
  <p:handoutMasterIdLst>
    <p:handoutMasterId r:id="rId34"/>
  </p:handoutMasterIdLst>
  <p:sldIdLst>
    <p:sldId id="256" r:id="rId2"/>
    <p:sldId id="384" r:id="rId3"/>
    <p:sldId id="385" r:id="rId4"/>
    <p:sldId id="350" r:id="rId5"/>
    <p:sldId id="353" r:id="rId6"/>
    <p:sldId id="354" r:id="rId7"/>
    <p:sldId id="382" r:id="rId8"/>
    <p:sldId id="357" r:id="rId9"/>
    <p:sldId id="355" r:id="rId10"/>
    <p:sldId id="361" r:id="rId11"/>
    <p:sldId id="351" r:id="rId12"/>
    <p:sldId id="362" r:id="rId13"/>
    <p:sldId id="364" r:id="rId14"/>
    <p:sldId id="365" r:id="rId15"/>
    <p:sldId id="366" r:id="rId16"/>
    <p:sldId id="367" r:id="rId17"/>
    <p:sldId id="371" r:id="rId18"/>
    <p:sldId id="373" r:id="rId19"/>
    <p:sldId id="375" r:id="rId20"/>
    <p:sldId id="374" r:id="rId21"/>
    <p:sldId id="378" r:id="rId22"/>
    <p:sldId id="377" r:id="rId23"/>
    <p:sldId id="376" r:id="rId24"/>
    <p:sldId id="380" r:id="rId25"/>
    <p:sldId id="381" r:id="rId26"/>
    <p:sldId id="368" r:id="rId27"/>
    <p:sldId id="370" r:id="rId28"/>
    <p:sldId id="332" r:id="rId29"/>
    <p:sldId id="359" r:id="rId30"/>
    <p:sldId id="386" r:id="rId31"/>
    <p:sldId id="270" r:id="rId32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9"/>
    <a:srgbClr val="64AD03"/>
    <a:srgbClr val="E8FFA7"/>
    <a:srgbClr val="33CC33"/>
    <a:srgbClr val="D6FDB9"/>
    <a:srgbClr val="C8FDA1"/>
    <a:srgbClr val="B3F200"/>
    <a:srgbClr val="BCFF37"/>
    <a:srgbClr val="D1FEA4"/>
    <a:srgbClr val="92F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46" autoAdjust="0"/>
    <p:restoredTop sz="94660"/>
  </p:normalViewPr>
  <p:slideViewPr>
    <p:cSldViewPr>
      <p:cViewPr>
        <p:scale>
          <a:sx n="75" d="100"/>
          <a:sy n="75" d="100"/>
        </p:scale>
        <p:origin x="-1218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zna3\Desktop\&#1075;&#1088;&#1072;&#1092;&#1080;&#1082;&#1080;\2015-16-17\&#1076;&#1086;&#1083;&#1103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azna3\Desktop\&#1075;&#1088;&#1072;&#1092;&#1080;&#1082;&#1080;\2015-16-17\&#1085;&#1077;&#1085;&#1072;&#1083;&#1086;&#1075;&#1086;&#1074;&#1099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zna3\Desktop\&#1089;&#1090;&#1088;&#1091;&#1082;&#1090;&#1091;&#1088;&#1072;%20&#1088;&#1072;&#1089;&#1093;&#1086;&#1076;&#1099;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4767467397994"/>
          <c:y val="0.30450300883587"/>
          <c:w val="0.72165987230320261"/>
          <c:h val="0.69442429544791762"/>
        </c:manualLayout>
      </c:layout>
      <c:pie3DChart>
        <c:varyColors val="1"/>
        <c:ser>
          <c:idx val="0"/>
          <c:order val="0"/>
          <c:explosion val="25"/>
          <c:cat>
            <c:strRef>
              <c:f>'[доля.xls]2015'!$A$4:$A$12</c:f>
              <c:strCache>
                <c:ptCount val="9"/>
                <c:pt idx="0">
                  <c:v>Налог на доходы физических лиц</c:v>
                </c:pt>
                <c:pt idx="1">
                  <c:v>Акцизы по подакцизным товарам </c:v>
                </c:pt>
                <c:pt idx="2">
                  <c:v>Единый налог на вмененный доход 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Арендная плата за муниципальное имущество, земельные участки</c:v>
                </c:pt>
                <c:pt idx="6">
                  <c:v>Прочие доходы</c:v>
                </c:pt>
                <c:pt idx="7">
                  <c:v>Доходы от оказания платных услуг </c:v>
                </c:pt>
                <c:pt idx="8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'[доля.xls]2015'!$B$4:$B$12</c:f>
            </c:numRef>
          </c:val>
        </c:ser>
        <c:ser>
          <c:idx val="1"/>
          <c:order val="1"/>
          <c:spPr>
            <a:ln>
              <a:solidFill>
                <a:schemeClr val="tx1">
                  <a:lumMod val="10000"/>
                  <a:lumOff val="90000"/>
                </a:schemeClr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explosion val="25"/>
          <c:dLbls>
            <c:dLbl>
              <c:idx val="0"/>
              <c:layout>
                <c:manualLayout>
                  <c:x val="-2.9997393942778432E-2"/>
                  <c:y val="-0.2416384315596924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0188780923661139"/>
                  <c:y val="5.619051406452982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Акцизы по подакцизным </a:t>
                    </a:r>
                    <a:r>
                      <a:rPr lang="ru-RU" b="1" dirty="0" smtClean="0"/>
                      <a:t>товарам </a:t>
                    </a:r>
                    <a:r>
                      <a:rPr lang="ru-RU" b="1" dirty="0"/>
                      <a:t>4,2%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/>
                      <a:t>Единый налог на вмененный </a:t>
                    </a:r>
                    <a:r>
                      <a:rPr lang="ru-RU" b="1" smtClean="0"/>
                      <a:t>доход </a:t>
                    </a:r>
                    <a:r>
                      <a:rPr lang="ru-RU" b="1"/>
                      <a:t>2,4%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b="1"/>
                      <a:t>Налог на имущество физических </a:t>
                    </a:r>
                    <a:r>
                      <a:rPr lang="ru-RU" b="1" smtClean="0"/>
                      <a:t>лиц1,1</a:t>
                    </a:r>
                    <a:r>
                      <a:rPr lang="ru-RU" b="1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b="1"/>
                      <a:t>Земельный </a:t>
                    </a:r>
                    <a:r>
                      <a:rPr lang="ru-RU" b="1" smtClean="0"/>
                      <a:t>налог 5,0</a:t>
                    </a:r>
                    <a:r>
                      <a:rPr lang="ru-RU" b="1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b="1"/>
                      <a:t>Арендная плата за муниципальное имущество, земельные </a:t>
                    </a:r>
                    <a:r>
                      <a:rPr lang="ru-RU" b="1" smtClean="0"/>
                      <a:t>участки </a:t>
                    </a:r>
                    <a:r>
                      <a:rPr lang="ru-RU" b="1"/>
                      <a:t>2,8%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b="1"/>
                      <a:t>Прочие </a:t>
                    </a:r>
                    <a:r>
                      <a:rPr lang="ru-RU" b="1" smtClean="0"/>
                      <a:t>доходы </a:t>
                    </a:r>
                    <a:r>
                      <a:rPr lang="ru-RU" b="1"/>
                      <a:t>0,4%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b="1"/>
                      <a:t>Доходы от оказания платных </a:t>
                    </a:r>
                    <a:r>
                      <a:rPr lang="ru-RU" b="1" smtClean="0"/>
                      <a:t>услуг </a:t>
                    </a:r>
                    <a:r>
                      <a:rPr lang="ru-RU" b="1"/>
                      <a:t>6,7%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6.8592842938800427E-2"/>
                  <c:y val="0.2043399638336347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Доходы от продажи материальных и нематериальных </a:t>
                    </a:r>
                    <a:r>
                      <a:rPr lang="ru-RU" b="1" dirty="0" smtClean="0"/>
                      <a:t>активов </a:t>
                    </a:r>
                    <a:r>
                      <a:rPr lang="ru-RU" b="1" dirty="0"/>
                      <a:t>0,7%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22225" cmpd="sng">
                <a:solidFill>
                  <a:schemeClr val="tx1">
                    <a:lumMod val="75000"/>
                    <a:lumOff val="25000"/>
                  </a:schemeClr>
                </a:solidFill>
              </a:ln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'[доля.xls]2015'!$A$4:$A$12</c:f>
              <c:strCache>
                <c:ptCount val="9"/>
                <c:pt idx="0">
                  <c:v>Налог на доходы физических лиц</c:v>
                </c:pt>
                <c:pt idx="1">
                  <c:v>Акцизы по подакцизным товарам </c:v>
                </c:pt>
                <c:pt idx="2">
                  <c:v>Единый налог на вмененный доход 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Арендная плата за муниципальное имущество, земельные участки</c:v>
                </c:pt>
                <c:pt idx="6">
                  <c:v>Прочие доходы</c:v>
                </c:pt>
                <c:pt idx="7">
                  <c:v>Доходы от оказания платных услуг </c:v>
                </c:pt>
                <c:pt idx="8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'[доля.xls]2015'!$C$4:$C$12</c:f>
              <c:numCache>
                <c:formatCode>0.0%</c:formatCode>
                <c:ptCount val="9"/>
                <c:pt idx="0">
                  <c:v>0.76700000000000224</c:v>
                </c:pt>
                <c:pt idx="1">
                  <c:v>4.2000000000000093E-2</c:v>
                </c:pt>
                <c:pt idx="2">
                  <c:v>2.4000000000000032E-2</c:v>
                </c:pt>
                <c:pt idx="3">
                  <c:v>1.0999999999999999E-2</c:v>
                </c:pt>
                <c:pt idx="4">
                  <c:v>5.0000000000000065E-2</c:v>
                </c:pt>
                <c:pt idx="5">
                  <c:v>2.8000000000000011E-2</c:v>
                </c:pt>
                <c:pt idx="6">
                  <c:v>4.0000000000000114E-3</c:v>
                </c:pt>
                <c:pt idx="7">
                  <c:v>6.7000000000000115E-2</c:v>
                </c:pt>
                <c:pt idx="8">
                  <c:v>7.0000000000000201E-3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gradFill>
      <a:gsLst>
        <a:gs pos="0">
          <a:schemeClr val="accent6">
            <a:lumMod val="20000"/>
            <a:lumOff val="80000"/>
          </a:schemeClr>
        </a:gs>
        <a:gs pos="50000">
          <a:srgbClr val="CCCC00">
            <a:tint val="44500"/>
            <a:satMod val="160000"/>
          </a:srgbClr>
        </a:gs>
        <a:gs pos="100000">
          <a:srgbClr val="CCCC00">
            <a:tint val="23500"/>
            <a:satMod val="160000"/>
          </a:srgbClr>
        </a:gs>
      </a:gsLst>
      <a:lin ang="5400000" scaled="0"/>
    </a:gradFill>
    <a:ln cmpd="sng"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291898346830001"/>
          <c:y val="0.20676355721044823"/>
          <c:w val="0.76916180616312324"/>
          <c:h val="0.55235361432290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План на 2015 год</c:v>
                </c:pt>
              </c:strCache>
            </c:strRef>
          </c:tx>
          <c:invertIfNegative val="0"/>
          <c:dLbls>
            <c:txPr>
              <a:bodyPr rot="4020000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Лист1!$B$4:$D$4</c:f>
              <c:strCache>
                <c:ptCount val="3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  <c:pt idx="2">
                  <c:v>ВСЕГО ДОХОДОВ</c:v>
                </c:pt>
              </c:strCache>
            </c:strRef>
          </c:cat>
          <c:val>
            <c:numRef>
              <c:f>Лист1!$B$5:$D$5</c:f>
              <c:numCache>
                <c:formatCode>#,##0</c:formatCode>
                <c:ptCount val="3"/>
                <c:pt idx="0" formatCode="#,##0.0">
                  <c:v>295013.59999999998</c:v>
                </c:pt>
                <c:pt idx="1">
                  <c:v>714746</c:v>
                </c:pt>
                <c:pt idx="2" formatCode="#,##0.00">
                  <c:v>1009759.6</c:v>
                </c:pt>
              </c:numCache>
            </c:numRef>
          </c:val>
        </c:ser>
        <c:ser>
          <c:idx val="1"/>
          <c:order val="1"/>
          <c:tx>
            <c:strRef>
              <c:f>Лист1!$A$6</c:f>
              <c:strCache>
                <c:ptCount val="1"/>
                <c:pt idx="0">
                  <c:v>План на 2016 год</c:v>
                </c:pt>
              </c:strCache>
            </c:strRef>
          </c:tx>
          <c:invertIfNegative val="0"/>
          <c:dLbls>
            <c:txPr>
              <a:bodyPr rot="4020000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Лист1!$B$4:$D$4</c:f>
              <c:strCache>
                <c:ptCount val="3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  <c:pt idx="2">
                  <c:v>ВСЕГО ДОХОДОВ</c:v>
                </c:pt>
              </c:strCache>
            </c:strRef>
          </c:cat>
          <c:val>
            <c:numRef>
              <c:f>Лист1!$B$6:$D$6</c:f>
              <c:numCache>
                <c:formatCode>#,##0.00</c:formatCode>
                <c:ptCount val="3"/>
                <c:pt idx="0">
                  <c:v>307907.8</c:v>
                </c:pt>
                <c:pt idx="1">
                  <c:v>707759.7</c:v>
                </c:pt>
                <c:pt idx="2">
                  <c:v>1015667.5</c:v>
                </c:pt>
              </c:numCache>
            </c:numRef>
          </c:val>
        </c:ser>
        <c:ser>
          <c:idx val="2"/>
          <c:order val="2"/>
          <c:tx>
            <c:strRef>
              <c:f>Лист1!$A$7</c:f>
              <c:strCache>
                <c:ptCount val="1"/>
                <c:pt idx="0">
                  <c:v>План на 2017 год</c:v>
                </c:pt>
              </c:strCache>
            </c:strRef>
          </c:tx>
          <c:spPr>
            <a:gradFill>
              <a:gsLst>
                <a:gs pos="0">
                  <a:srgbClr val="CCCC00">
                    <a:tint val="66000"/>
                    <a:satMod val="160000"/>
                  </a:srgbClr>
                </a:gs>
                <a:gs pos="50000">
                  <a:srgbClr val="CCCC00">
                    <a:tint val="44500"/>
                    <a:satMod val="160000"/>
                  </a:srgbClr>
                </a:gs>
                <a:gs pos="100000">
                  <a:srgbClr val="CCCC00">
                    <a:tint val="23500"/>
                    <a:satMod val="160000"/>
                  </a:srgbClr>
                </a:gs>
              </a:gsLst>
              <a:lin ang="5400000" scaled="0"/>
            </a:gradFill>
            <a:effectLst>
              <a:outerShdw blurRad="50800" dist="50800" dir="5400000" algn="ctr" rotWithShape="0">
                <a:schemeClr val="accent5">
                  <a:lumMod val="20000"/>
                  <a:lumOff val="80000"/>
                </a:schemeClr>
              </a:outerShdw>
            </a:effectLst>
          </c:spPr>
          <c:invertIfNegative val="0"/>
          <c:dLbls>
            <c:spPr>
              <a:effectLst>
                <a:outerShdw blurRad="50800" dist="50800" dir="5400000" algn="ctr" rotWithShape="0">
                  <a:schemeClr val="tx1">
                    <a:lumMod val="75000"/>
                    <a:lumOff val="25000"/>
                  </a:schemeClr>
                </a:outerShdw>
              </a:effectLst>
            </c:spPr>
            <c:txPr>
              <a:bodyPr rot="4200000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Лист1!$B$4:$D$4</c:f>
              <c:strCache>
                <c:ptCount val="3"/>
                <c:pt idx="0">
                  <c:v>НАЛОГОВЫЕ И НЕНАЛОГОВЫЕ ДОХОДЫ</c:v>
                </c:pt>
                <c:pt idx="1">
                  <c:v>БЕЗВОЗМЕЗДНЫЕ ПОСТУПЛЕНИЯ</c:v>
                </c:pt>
                <c:pt idx="2">
                  <c:v>ВСЕГО ДОХОДОВ</c:v>
                </c:pt>
              </c:strCache>
            </c:strRef>
          </c:cat>
          <c:val>
            <c:numRef>
              <c:f>Лист1!$B$7:$D$7</c:f>
              <c:numCache>
                <c:formatCode>#,##0.00</c:formatCode>
                <c:ptCount val="3"/>
                <c:pt idx="0">
                  <c:v>322994.90000000002</c:v>
                </c:pt>
                <c:pt idx="1">
                  <c:v>724017.7</c:v>
                </c:pt>
                <c:pt idx="2">
                  <c:v>1047012.6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3774080"/>
        <c:axId val="83784064"/>
        <c:axId val="0"/>
      </c:bar3DChart>
      <c:catAx>
        <c:axId val="83774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1"/>
            </a:pPr>
            <a:endParaRPr lang="ru-RU"/>
          </a:p>
        </c:txPr>
        <c:crossAx val="83784064"/>
        <c:crosses val="autoZero"/>
        <c:auto val="1"/>
        <c:lblAlgn val="ctr"/>
        <c:lblOffset val="100"/>
        <c:noMultiLvlLbl val="0"/>
      </c:catAx>
      <c:valAx>
        <c:axId val="8378406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83774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3824142835226183E-2"/>
          <c:y val="0.89985249447073101"/>
          <c:w val="0.87648476232137662"/>
          <c:h val="8.0669426635684577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40"/>
      <c:rotY val="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731066878442747"/>
          <c:y val="0.26228926412527048"/>
          <c:w val="0.74231151363590275"/>
          <c:h val="0.72448283553790849"/>
        </c:manualLayout>
      </c:layout>
      <c:pie3DChart>
        <c:varyColors val="1"/>
        <c:ser>
          <c:idx val="0"/>
          <c:order val="0"/>
          <c:explosion val="25"/>
          <c:cat>
            <c:strRef>
              <c:f>'2015'!$A$4:$A$13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 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</c:strCache>
            </c:strRef>
          </c:cat>
          <c:val>
            <c:numRef>
              <c:f>'2015'!$B$4:$B$13</c:f>
            </c:numRef>
          </c:val>
        </c:ser>
        <c:ser>
          <c:idx val="1"/>
          <c:order val="1"/>
          <c:spPr>
            <a:ln>
              <a:solidFill>
                <a:schemeClr val="bg1"/>
              </a:solidFill>
            </a:ln>
          </c:spPr>
          <c:explosion val="25"/>
          <c:dPt>
            <c:idx val="0"/>
            <c:bubble3D val="0"/>
            <c:spPr>
              <a:solidFill>
                <a:srgbClr val="64AD03"/>
              </a:solidFill>
              <a:ln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Pt>
            <c:idx val="5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</c:spPr>
          </c:dPt>
          <c:dPt>
            <c:idx val="6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7"/>
            <c:bubble3D val="0"/>
            <c:spPr>
              <a:solidFill>
                <a:srgbClr val="7030A0"/>
              </a:solidFill>
              <a:ln>
                <a:solidFill>
                  <a:schemeClr val="bg1"/>
                </a:solidFill>
              </a:ln>
            </c:spPr>
          </c:dPt>
          <c:dPt>
            <c:idx val="8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</c:spPr>
          </c:dPt>
          <c:dPt>
            <c:idx val="9"/>
            <c:bubble3D val="0"/>
            <c:spPr>
              <a:solidFill>
                <a:srgbClr val="0070C0"/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0.18260780778570904"/>
                  <c:y val="-7.662711175187608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Общегосударственные вопросы 8,0%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130509971300316E-2"/>
                  <c:y val="-0.1970609219622195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Национальная оборона 0,1%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907498712193833E-2"/>
                  <c:y val="-4.9982070903109153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Национальная безопасность </a:t>
                    </a:r>
                    <a:r>
                      <a:rPr lang="ru-RU" sz="1400" b="1" dirty="0" smtClean="0"/>
                      <a:t>0,4</a:t>
                    </a:r>
                    <a:r>
                      <a:rPr lang="ru-RU" sz="1400" b="1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00" b="1"/>
                      <a:t>Национальная экономика 9,0%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74690313243556E-2"/>
                  <c:y val="-2.5183172525969598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Жилищно-коммунальное хозяйство 5,3%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6956521739130861E-5"/>
                  <c:y val="0.11403682260305699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Охрана окружающей среды 0,1%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1400" b="1"/>
                    </a:pPr>
                    <a:r>
                      <a:rPr lang="ru-RU" sz="1400" b="1" dirty="0"/>
                      <a:t>Образование 52,9%</a:t>
                    </a:r>
                  </a:p>
                </c:rich>
              </c:tx>
              <c:spPr>
                <a:solidFill>
                  <a:srgbClr val="CCCC00">
                    <a:lumMod val="20000"/>
                    <a:lumOff val="80000"/>
                  </a:srgbClr>
                </a:solidFill>
                <a:ln>
                  <a:solidFill>
                    <a:schemeClr val="bg2"/>
                  </a:solidFill>
                </a:ln>
              </c:sp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0859764024824E-3"/>
                  <c:y val="-4.7352038741636453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Культура, кинематография  8,9%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1400" b="1"/>
                      <a:t>Социальная политика 8,2%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8.4156916133147228E-2"/>
                  <c:y val="-6.209567113969932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Физическая культура и спорт 7,1%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2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'2015'!$A$4:$A$13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 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</c:strCache>
            </c:strRef>
          </c:cat>
          <c:val>
            <c:numRef>
              <c:f>'2015'!$C$4:$C$13</c:f>
              <c:numCache>
                <c:formatCode>0.0%</c:formatCode>
                <c:ptCount val="10"/>
                <c:pt idx="0">
                  <c:v>8.0000000000000043E-2</c:v>
                </c:pt>
                <c:pt idx="1">
                  <c:v>1.0000000000000033E-3</c:v>
                </c:pt>
                <c:pt idx="2">
                  <c:v>4.0000000000000114E-3</c:v>
                </c:pt>
                <c:pt idx="3">
                  <c:v>9.0000000000000024E-2</c:v>
                </c:pt>
                <c:pt idx="4">
                  <c:v>5.3000000000000012E-2</c:v>
                </c:pt>
                <c:pt idx="5">
                  <c:v>1.0000000000000033E-3</c:v>
                </c:pt>
                <c:pt idx="6">
                  <c:v>0.52900000000000003</c:v>
                </c:pt>
                <c:pt idx="7">
                  <c:v>8.9000000000000065E-2</c:v>
                </c:pt>
                <c:pt idx="8">
                  <c:v>8.2000000000000003E-2</c:v>
                </c:pt>
                <c:pt idx="9">
                  <c:v>7.0999999999999994E-2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olidFill>
      <a:schemeClr val="accent6">
        <a:lumMod val="20000"/>
        <a:lumOff val="80000"/>
      </a:schemeClr>
    </a:solidFill>
    <a:ln>
      <a:solidFill>
        <a:srgbClr val="E8FFA7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dirty="0" smtClean="0"/>
              <a:t>Объем бюджетных ассигнований, предусмотренных на  реализацию муниципальных программ</a:t>
            </a:r>
            <a:r>
              <a:rPr lang="ru-RU" baseline="0" dirty="0" smtClean="0"/>
              <a:t> на 2015 год </a:t>
            </a:r>
          </a:p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baseline="0" dirty="0" smtClean="0"/>
              <a:t>в сравнении с 2014 годом</a:t>
            </a:r>
            <a:r>
              <a:rPr lang="ru-RU" dirty="0" smtClean="0"/>
              <a:t>   (тыс. руб.)</a:t>
            </a:r>
            <a:endParaRPr lang="ru-RU" dirty="0"/>
          </a:p>
        </c:rich>
      </c:tx>
      <c:layout>
        <c:manualLayout>
          <c:xMode val="edge"/>
          <c:yMode val="edge"/>
          <c:x val="0.16531604772540581"/>
          <c:y val="9.2135214233729154E-4"/>
        </c:manualLayout>
      </c:layout>
      <c:overlay val="0"/>
    </c:title>
    <c:autoTitleDeleted val="0"/>
    <c:view3D>
      <c:rotX val="15"/>
      <c:rotY val="20"/>
      <c:rAngAx val="1"/>
    </c:view3D>
    <c:floor>
      <c:thickness val="0"/>
      <c:spPr>
        <a:solidFill>
          <a:schemeClr val="accent2">
            <a:lumMod val="60000"/>
            <a:lumOff val="40000"/>
          </a:schemeClr>
        </a:solidFill>
      </c:spPr>
    </c:floor>
    <c:sideWall>
      <c:thickness val="0"/>
      <c:spPr>
        <a:solidFill>
          <a:schemeClr val="accent2">
            <a:lumMod val="40000"/>
            <a:lumOff val="60000"/>
          </a:schemeClr>
        </a:solidFill>
      </c:spPr>
    </c:sideWall>
    <c:backWall>
      <c:thickness val="0"/>
      <c:spPr>
        <a:solidFill>
          <a:schemeClr val="accent2">
            <a:lumMod val="40000"/>
            <a:lumOff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0.11666420603674561"/>
          <c:y val="0.18052015955899708"/>
          <c:w val="0.86696674634420701"/>
          <c:h val="0.673137612709319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'бюджет 2014 г. диаграммы'!$A$142</c:f>
              <c:strCache>
                <c:ptCount val="1"/>
                <c:pt idx="0">
                  <c:v>Муниципальные программы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0069972732074607E-2"/>
                  <c:y val="-8.712395777162966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100</a:t>
                    </a:r>
                    <a:r>
                      <a:rPr lang="ru-RU" b="1" baseline="0" dirty="0" smtClean="0"/>
                      <a:t> 657,7</a:t>
                    </a:r>
                    <a:r>
                      <a:rPr lang="ru-RU" b="1" dirty="0" smtClean="0"/>
                      <a:t> </a:t>
                    </a:r>
                  </a:p>
                  <a:p>
                    <a:r>
                      <a:rPr lang="ru-RU" b="1" dirty="0" smtClean="0"/>
                      <a:t> (11%</a:t>
                    </a:r>
                    <a:r>
                      <a:rPr lang="ru-RU" b="1" baseline="0" dirty="0" smtClean="0"/>
                      <a:t> расходов бюджета)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035198725159356"/>
                  <c:y val="-7.8805973766949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949</a:t>
                    </a:r>
                    <a:r>
                      <a:rPr lang="ru-RU" b="1" baseline="0" dirty="0" smtClean="0"/>
                      <a:t> 611,1</a:t>
                    </a:r>
                    <a:r>
                      <a:rPr lang="ru-RU" b="1" dirty="0" smtClean="0"/>
                      <a:t>  </a:t>
                    </a:r>
                  </a:p>
                  <a:p>
                    <a:r>
                      <a:rPr lang="ru-RU" b="1" dirty="0" smtClean="0"/>
                      <a:t>(93,6%  расходов бюджета)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'бюджет 2014 г. диаграммы'!$B$141:$C$141</c:f>
              <c:strCache>
                <c:ptCount val="2"/>
                <c:pt idx="0">
                  <c:v>2014 год</c:v>
                </c:pt>
                <c:pt idx="1">
                  <c:v>2015год</c:v>
                </c:pt>
              </c:strCache>
            </c:strRef>
          </c:cat>
          <c:val>
            <c:numRef>
              <c:f>'бюджет 2014 г. диаграммы'!$B$142:$C$142</c:f>
              <c:numCache>
                <c:formatCode>#,##0.00</c:formatCode>
                <c:ptCount val="2"/>
                <c:pt idx="0">
                  <c:v>100657.7</c:v>
                </c:pt>
                <c:pt idx="1">
                  <c:v>949611.1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02078720"/>
        <c:axId val="102226944"/>
        <c:axId val="0"/>
      </c:bar3DChart>
      <c:catAx>
        <c:axId val="1020787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2226944"/>
        <c:crosses val="autoZero"/>
        <c:auto val="1"/>
        <c:lblAlgn val="ctr"/>
        <c:lblOffset val="100"/>
        <c:noMultiLvlLbl val="0"/>
      </c:catAx>
      <c:valAx>
        <c:axId val="1022269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spPr>
          <a:ln w="9525">
            <a:noFill/>
          </a:ln>
        </c:spPr>
        <c:crossAx val="1020787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Основные параметры бюджета МО Алапаевское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на 2015г. </a:t>
            </a:r>
            <a:r>
              <a:rPr lang="ru-RU" dirty="0"/>
              <a:t>и плановый период </a:t>
            </a:r>
            <a:r>
              <a:rPr lang="ru-RU" dirty="0" smtClean="0"/>
              <a:t>2016-2017 </a:t>
            </a:r>
            <a:r>
              <a:rPr lang="ru-RU" dirty="0"/>
              <a:t>гг. (тыс. руб.)</a:t>
            </a:r>
          </a:p>
        </c:rich>
      </c:tx>
      <c:layout>
        <c:manualLayout>
          <c:xMode val="edge"/>
          <c:yMode val="edge"/>
          <c:x val="0.13749611159716249"/>
          <c:y val="1.109849009848644E-2"/>
        </c:manualLayout>
      </c:layout>
      <c:overlay val="0"/>
      <c:spPr>
        <a:solidFill>
          <a:schemeClr val="accent6">
            <a:lumMod val="20000"/>
            <a:lumOff val="80000"/>
          </a:schemeClr>
        </a:solidFill>
      </c:spPr>
    </c:title>
    <c:autoTitleDeleted val="0"/>
    <c:view3D>
      <c:rotX val="15"/>
      <c:rotY val="20"/>
      <c:rAngAx val="1"/>
    </c:view3D>
    <c:floor>
      <c:thickness val="0"/>
      <c:spPr>
        <a:solidFill>
          <a:schemeClr val="accent6">
            <a:lumMod val="40000"/>
            <a:lumOff val="60000"/>
          </a:schemeClr>
        </a:solidFill>
      </c:spPr>
    </c:floor>
    <c:sideWall>
      <c:thickness val="0"/>
      <c:spPr>
        <a:solidFill>
          <a:schemeClr val="accent6">
            <a:lumMod val="40000"/>
            <a:lumOff val="60000"/>
          </a:schemeClr>
        </a:solidFill>
      </c:spPr>
    </c:sideWall>
    <c:backWall>
      <c:thickness val="0"/>
      <c:spPr>
        <a:solidFill>
          <a:schemeClr val="accent6">
            <a:lumMod val="40000"/>
            <a:lumOff val="60000"/>
          </a:schemeClr>
        </a:solidFill>
      </c:spPr>
    </c:backWall>
    <c:plotArea>
      <c:layout>
        <c:manualLayout>
          <c:layoutTarget val="inner"/>
          <c:xMode val="edge"/>
          <c:yMode val="edge"/>
          <c:x val="0.11748699815300855"/>
          <c:y val="0.20135282729228818"/>
          <c:w val="0.86445744629143584"/>
          <c:h val="0.6554111081728756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'бюджет 2014 г. диаграммы'!$A$162</c:f>
              <c:strCache>
                <c:ptCount val="1"/>
                <c:pt idx="0">
                  <c:v>ВСЕГО ДОХОДОВ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345679012345723E-2"/>
                  <c:y val="-8.8787920787892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518640031107224E-2"/>
                  <c:y val="-8.8787920787892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148E-2"/>
                  <c:y val="-8.8787920787892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'бюджет 2014 г. диаграммы'!$B$160:$D$161</c:f>
              <c:strCache>
                <c:ptCount val="3"/>
                <c:pt idx="0">
                  <c:v>2015 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'бюджет 2014 г. диаграммы'!$B$162:$D$162</c:f>
              <c:numCache>
                <c:formatCode>General</c:formatCode>
                <c:ptCount val="3"/>
                <c:pt idx="0" formatCode="#,##0.0">
                  <c:v>1009759.6</c:v>
                </c:pt>
                <c:pt idx="1">
                  <c:v>1015667.5</c:v>
                </c:pt>
                <c:pt idx="2">
                  <c:v>1047012.6</c:v>
                </c:pt>
              </c:numCache>
            </c:numRef>
          </c:val>
        </c:ser>
        <c:ser>
          <c:idx val="1"/>
          <c:order val="1"/>
          <c:tx>
            <c:strRef>
              <c:f>'бюджет 2014 г. диаграммы'!$A$163</c:f>
              <c:strCache>
                <c:ptCount val="1"/>
                <c:pt idx="0">
                  <c:v>ВСЕГО РАСХОДОВ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959E-2"/>
                  <c:y val="-1.5537886137881001E-2"/>
                </c:manualLayout>
              </c:layout>
              <c:spPr/>
              <c:txPr>
                <a:bodyPr rot="2940000"/>
                <a:lstStyle/>
                <a:p>
                  <a:pPr>
                    <a:defRPr sz="16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3264E-3"/>
                  <c:y val="-1.5537886137881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723E-2"/>
                  <c:y val="-1.5537886137881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2700000"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'бюджет 2014 г. диаграммы'!$B$160:$D$161</c:f>
              <c:strCache>
                <c:ptCount val="3"/>
                <c:pt idx="0">
                  <c:v>2015 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'бюджет 2014 г. диаграммы'!$B$163:$D$163</c:f>
              <c:numCache>
                <c:formatCode>General</c:formatCode>
                <c:ptCount val="3"/>
                <c:pt idx="0" formatCode="#,##0.0">
                  <c:v>1014759.6</c:v>
                </c:pt>
                <c:pt idx="1">
                  <c:v>1020967.5</c:v>
                </c:pt>
                <c:pt idx="2">
                  <c:v>1052412.6000000001</c:v>
                </c:pt>
              </c:numCache>
            </c:numRef>
          </c:val>
        </c:ser>
        <c:ser>
          <c:idx val="2"/>
          <c:order val="2"/>
          <c:tx>
            <c:strRef>
              <c:f>'бюджет 2014 г. диаграммы'!$A$164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8580246913580245E-2"/>
                  <c:y val="-3.551516831515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666666666666664E-2"/>
                  <c:y val="-3.55151683151565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5 30</a:t>
                    </a:r>
                    <a:r>
                      <a:rPr lang="en-US" b="1" dirty="0" smtClean="0"/>
                      <a:t>0,0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446E-2"/>
                  <c:y val="-3.551516831515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'бюджет 2014 г. диаграммы'!$B$160:$D$161</c:f>
              <c:strCache>
                <c:ptCount val="3"/>
                <c:pt idx="0">
                  <c:v>2015 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'бюджет 2014 г. диаграммы'!$B$164:$D$164</c:f>
              <c:numCache>
                <c:formatCode>#,##0.0</c:formatCode>
                <c:ptCount val="3"/>
                <c:pt idx="0">
                  <c:v>5000</c:v>
                </c:pt>
                <c:pt idx="1">
                  <c:v>5300</c:v>
                </c:pt>
                <c:pt idx="2">
                  <c:v>5400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24641536"/>
        <c:axId val="24643072"/>
        <c:axId val="0"/>
      </c:bar3DChart>
      <c:catAx>
        <c:axId val="246415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4643072"/>
        <c:crosses val="autoZero"/>
        <c:auto val="1"/>
        <c:lblAlgn val="ctr"/>
        <c:lblOffset val="100"/>
        <c:noMultiLvlLbl val="0"/>
      </c:catAx>
      <c:valAx>
        <c:axId val="24643072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spPr>
          <a:ln w="9525">
            <a:noFill/>
          </a:ln>
        </c:spPr>
        <c:crossAx val="246415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0.1275</cdr:y>
    </cdr:to>
    <cdr:sp macro="" textlink="">
      <cdr:nvSpPr>
        <cdr:cNvPr id="4" name="Rectangle 2"/>
        <cdr:cNvSpPr>
          <a:spLocks xmlns:a="http://schemas.openxmlformats.org/drawingml/2006/main" noGrp="1" noChangeArrowheads="1"/>
        </cdr:cNvSpPr>
      </cdr:nvSpPr>
      <cdr:spPr bwMode="auto">
        <a:xfrm xmlns:a="http://schemas.openxmlformats.org/drawingml/2006/main">
          <a:off x="0" y="0"/>
          <a:ext cx="8229600" cy="72868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algn="l" rtl="0" eaLnBrk="0" fontAlgn="base" hangingPunct="0">
            <a:spcBef>
              <a:spcPct val="0"/>
            </a:spcBef>
            <a:spcAft>
              <a:spcPct val="0"/>
            </a:spcAft>
            <a:defRPr sz="5000">
              <a:solidFill>
                <a:srgbClr val="FFFFFF"/>
              </a:solidFill>
              <a:latin typeface="Arial"/>
            </a:defRPr>
          </a:lvl1pPr>
          <a:lvl2pPr algn="l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rgbClr val="003300"/>
              </a:solidFill>
              <a:latin typeface="Arial" charset="0"/>
            </a:defRPr>
          </a:lvl2pPr>
          <a:lvl3pPr algn="l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rgbClr val="003300"/>
              </a:solidFill>
              <a:latin typeface="Arial" charset="0"/>
            </a:defRPr>
          </a:lvl3pPr>
          <a:lvl4pPr algn="l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rgbClr val="003300"/>
              </a:solidFill>
              <a:latin typeface="Arial" charset="0"/>
            </a:defRPr>
          </a:lvl4pPr>
          <a:lvl5pPr algn="l" rtl="0" eaLnBrk="0" fontAlgn="base" hangingPunct="0">
            <a:spcBef>
              <a:spcPct val="0"/>
            </a:spcBef>
            <a:spcAft>
              <a:spcPct val="0"/>
            </a:spcAft>
            <a:defRPr sz="4400">
              <a:solidFill>
                <a:srgbClr val="003300"/>
              </a:solidFill>
              <a:latin typeface="Arial" charset="0"/>
            </a:defRPr>
          </a:lvl5pPr>
          <a:lvl6pPr marL="457200" algn="l" rtl="0" fontAlgn="base">
            <a:spcBef>
              <a:spcPct val="0"/>
            </a:spcBef>
            <a:spcAft>
              <a:spcPct val="0"/>
            </a:spcAft>
            <a:defRPr sz="4400">
              <a:solidFill>
                <a:srgbClr val="003300"/>
              </a:solidFill>
              <a:latin typeface="Arial" charset="0"/>
            </a:defRPr>
          </a:lvl6pPr>
          <a:lvl7pPr marL="914400" algn="l" rtl="0" fontAlgn="base">
            <a:spcBef>
              <a:spcPct val="0"/>
            </a:spcBef>
            <a:spcAft>
              <a:spcPct val="0"/>
            </a:spcAft>
            <a:defRPr sz="4400">
              <a:solidFill>
                <a:srgbClr val="003300"/>
              </a:solidFill>
              <a:latin typeface="Arial" charset="0"/>
            </a:defRPr>
          </a:lvl7pPr>
          <a:lvl8pPr marL="1371600" algn="l" rtl="0" fontAlgn="base">
            <a:spcBef>
              <a:spcPct val="0"/>
            </a:spcBef>
            <a:spcAft>
              <a:spcPct val="0"/>
            </a:spcAft>
            <a:defRPr sz="4400">
              <a:solidFill>
                <a:srgbClr val="003300"/>
              </a:solidFill>
              <a:latin typeface="Arial" charset="0"/>
            </a:defRPr>
          </a:lvl8pPr>
          <a:lvl9pPr marL="1828800" algn="l" rtl="0" fontAlgn="base">
            <a:spcBef>
              <a:spcPct val="0"/>
            </a:spcBef>
            <a:spcAft>
              <a:spcPct val="0"/>
            </a:spcAft>
            <a:defRPr sz="4400">
              <a:solidFill>
                <a:srgbClr val="003300"/>
              </a:solidFill>
              <a:latin typeface="Arial" charset="0"/>
            </a:defRPr>
          </a:lvl9pPr>
        </a:lstStyle>
        <a:p xmlns:a="http://schemas.openxmlformats.org/drawingml/2006/main">
          <a:pPr algn="r" eaLnBrk="1" hangingPunct="1"/>
          <a:endParaRPr lang="ru-RU" altLang="ru-RU" sz="3700" b="1" dirty="0" smtClean="0"/>
        </a:p>
      </cdr:txBody>
    </cdr:sp>
  </cdr:relSizeAnchor>
  <cdr:relSizeAnchor xmlns:cdr="http://schemas.openxmlformats.org/drawingml/2006/chartDrawing">
    <cdr:from>
      <cdr:x>0</cdr:x>
      <cdr:y>0.0075</cdr:y>
    </cdr:from>
    <cdr:to>
      <cdr:x>0.99123</cdr:x>
      <cdr:y>0.14286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44006"/>
          <a:ext cx="8610617" cy="79419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20000"/>
            <a:lumOff val="80000"/>
          </a:schemeClr>
        </a:solidFill>
        <a:ln xmlns:a="http://schemas.openxmlformats.org/drawingml/2006/main">
          <a:solidFill>
            <a:schemeClr val="tx1">
              <a:lumMod val="10000"/>
              <a:lumOff val="90000"/>
            </a:schemeClr>
          </a:solidFill>
        </a:ln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600" dirty="0" smtClean="0">
              <a:latin typeface="Times New Roman" pitchFamily="18" charset="0"/>
              <a:cs typeface="Times New Roman" pitchFamily="18" charset="0"/>
            </a:rPr>
            <a:t>ДОХОДЫ БЮДЖЕТА МО АЛАПАЕВСКОЕ </a:t>
          </a:r>
        </a:p>
        <a:p xmlns:a="http://schemas.openxmlformats.org/drawingml/2006/main">
          <a:pPr algn="ctr"/>
          <a:r>
            <a:rPr lang="ru-RU" sz="2600" dirty="0" smtClean="0">
              <a:latin typeface="Times New Roman" pitchFamily="18" charset="0"/>
              <a:cs typeface="Times New Roman" pitchFamily="18" charset="0"/>
            </a:rPr>
            <a:t>на 2015 год и плановый период 2016.-2017 г.г.</a:t>
          </a:r>
          <a:endParaRPr lang="ru-RU" sz="2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D4C0F-5BC6-49B3-8C84-91DFC6D16979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C694E-EA49-4250-9DAA-7E20646999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31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756F611-D403-4A26-B880-83376F2FB1B5}" type="datetimeFigureOut">
              <a:rPr lang="ru-RU"/>
              <a:pPr>
                <a:defRPr/>
              </a:pPr>
              <a:t>10.02.2015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B7B6B41-3BEF-4D4D-9124-2D3DC06879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385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1843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43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3B60F-9835-4810-AEB1-8013B309B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ADEF2-E866-4301-9FBB-3F3AF11FF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7EAEE-F21D-4796-A567-E30C9BEA90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1DFEF-4195-495F-9CCE-9BFEB2124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906E8-42E2-4080-9681-AEB8D1F80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0F659-7021-44FD-8727-44F0AF5A0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C38A-34F9-4399-A726-15F1A67F0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8C1D-205B-4CC7-A81D-AE327AD47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93CA9-74F1-44AD-B8AA-A83270725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3068C-0E6D-4D46-9ECE-1F42278D3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873E9-1197-4078-B63C-F05543115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22FCC-C474-4AD1-8B6E-6C1478F55A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61FE5-585A-4F0D-A432-C8F804C28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591249CE-ABDD-4B1D-9245-A02870E28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833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  <p:sldLayoutId id="2147484102" r:id="rId11"/>
    <p:sldLayoutId id="2147484103" r:id="rId12"/>
    <p:sldLayoutId id="214748410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apaevskoe.r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76400"/>
            <a:ext cx="9144000" cy="2514600"/>
          </a:xfrm>
        </p:spPr>
        <p:txBody>
          <a:bodyPr/>
          <a:lstStyle/>
          <a:p>
            <a:pPr algn="r"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«Бюджет для граждан»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 бюджету муниципального образования Алапаевское на 2015 год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плановый период 2016 и 2017 годов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37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57200"/>
            <a:ext cx="73152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 b="1" dirty="0" smtClean="0">
                <a:solidFill>
                  <a:schemeClr val="accent6">
                    <a:lumMod val="75000"/>
                  </a:schemeClr>
                </a:solidFill>
              </a:rPr>
              <a:t>Муниципальное образование Алапаевское</a:t>
            </a:r>
          </a:p>
        </p:txBody>
      </p:sp>
      <p:pic>
        <p:nvPicPr>
          <p:cNvPr id="3076" name="Picture 6" descr="C:\Documents and Settings\Зенкова ОА\Рабочий стол\Герб МО Алапаевское.tif"/>
          <p:cNvPicPr>
            <a:picLocks noChangeAspect="1" noChangeArrowheads="1"/>
          </p:cNvPicPr>
          <p:nvPr/>
        </p:nvPicPr>
        <p:blipFill>
          <a:blip r:embed="rId2">
            <a:lum bright="-12000" contrast="48000"/>
          </a:blip>
          <a:srcRect/>
          <a:stretch>
            <a:fillRect/>
          </a:stretch>
        </p:blipFill>
        <p:spPr bwMode="auto">
          <a:xfrm>
            <a:off x="609600" y="304800"/>
            <a:ext cx="8524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 descr="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4191000"/>
            <a:ext cx="4343400" cy="2667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715000"/>
          </a:xfrm>
          <a:solidFill>
            <a:srgbClr val="FFFFC9"/>
          </a:solidFill>
        </p:spPr>
        <p:txBody>
          <a:bodyPr>
            <a:normAutofit/>
          </a:bodyPr>
          <a:lstStyle/>
          <a:p>
            <a:pPr indent="270510" algn="ctr">
              <a:spcAft>
                <a:spcPts val="0"/>
              </a:spcAft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Проектом бюджета запланированы расходы в сумме: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2015 год - 1 014 759,6 тысяч рублей;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2016 год – 1 004 107,5 тысяч рублей,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том числе общий объем условно утвержденных расходов – 16 860,0 тысяч рублей;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2017 год – 1 018 300,6 тысяч рублей,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том числе общий объем условно утвержденных расходов – 34 112,0 тысяч рублей.</a:t>
            </a:r>
          </a:p>
          <a:p>
            <a:pPr indent="270510" algn="just">
              <a:spcAft>
                <a:spcPts val="0"/>
              </a:spcAft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653431"/>
              </p:ext>
            </p:extLst>
          </p:nvPr>
        </p:nvGraphicFramePr>
        <p:xfrm>
          <a:off x="428625" y="381003"/>
          <a:ext cx="8562976" cy="6347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333"/>
                <a:gridCol w="3984101"/>
                <a:gridCol w="1387333"/>
                <a:gridCol w="1143227"/>
                <a:gridCol w="1135982"/>
              </a:tblGrid>
              <a:tr h="376446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Свод расходов бюджета МО Алапаевское     (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тыс. руб.)</a:t>
                      </a:r>
                      <a:endParaRPr lang="ru-RU" sz="16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Раздел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80 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987,3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82 246,4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83 457,5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0200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1 413,2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1 431,2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1 366,6</a:t>
                      </a:r>
                    </a:p>
                  </a:txBody>
                  <a:tcPr marL="68580" marR="68580" marT="0" marB="0"/>
                </a:tc>
              </a:tr>
              <a:tr h="50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0300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3 975,0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4 085,8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4 207,8</a:t>
                      </a: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0400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91  576,2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77 518,2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80 757,0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53 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714,2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37 787,0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30 009,8</a:t>
                      </a: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0600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Охрана окружающей среды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797,5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1 430,0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600,0</a:t>
                      </a: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0700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536 460,4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575 607,2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589 481,8</a:t>
                      </a: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0800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90 105,8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97 316,8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96 825,4</a:t>
                      </a: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82 944,6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89 015,5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91 527,5</a:t>
                      </a: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248,9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37 109,8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39 483,0</a:t>
                      </a: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1200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Средства массовой информации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522,0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548,0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575,5</a:t>
                      </a:r>
                    </a:p>
                  </a:txBody>
                  <a:tcPr marL="68580" marR="68580" marT="0" marB="0" anchor="ctr"/>
                </a:tc>
              </a:tr>
              <a:tr h="501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1300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14,5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11,6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8,7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Условно утвержденные расходы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16 860,0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34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112,0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9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875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1 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014 759,6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020 967,5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052 412,6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228600" y="6245225"/>
            <a:ext cx="23622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8200" y="533400"/>
            <a:ext cx="79248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 sz="2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Структура расходов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бюджета  на 2015 год</a:t>
            </a:r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09600" y="1066800"/>
          <a:ext cx="8153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04800" y="6245225"/>
            <a:ext cx="22860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486399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Проектом бюджета запланирован объем бюджетных ассигнований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Дорожного фонда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 Алапаевское:</a:t>
            </a:r>
          </a:p>
          <a:p>
            <a:pPr marL="0" indent="0" algn="just"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2015 год – 14 400,0 тысяч рублей;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2016 год – 15 180,0 тысяч рублей;</a:t>
            </a: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2017 год – 14 730,0 тысяч рублей.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534400" cy="5638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Проектом бюджета предусмотрен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общий объем бюджетных ассигнований, направляемых из местного бюджета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исполнение публичных нормативных обязательств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муниципального образования:</a:t>
            </a:r>
          </a:p>
          <a:p>
            <a:pPr algn="just">
              <a:buNone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2015 год – 66 646,5 тысяч рублей;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2016 год – 70 502,6 тысяч рублей;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2017 год – 71 696,7 тысяч рублей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		</a:t>
            </a:r>
            <a:endParaRPr lang="ru-RU" sz="28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9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685800"/>
            <a:ext cx="8358246" cy="526297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951288" algn="l"/>
              </a:tabLst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Проектом бюджета планируется установить следующий размер Резервного фонда муниципального образования Алапаевское: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95128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951288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2015 год – 1 000,0 тысяч рублей;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951288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2016 год – 1 100,0 тысяч рублей;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951288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2017 год – 1 200,0 тысяч рублей.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951288" algn="l"/>
              </a:tabLs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28596" y="533401"/>
            <a:ext cx="8486804" cy="58785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951288" algn="l"/>
              </a:tabLst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Проектом бюджета планируется установить объем бюджетных ассигнований на реализацию 15 муниципальных программ: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951288" algn="l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951288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2015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  949 611,1 тысяч рублей или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93,6% расходов бюджета;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9512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2016 год –   993 049,4 тысяч рублей;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951288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2017 год – 1 007 313,8 тысяч рублей.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951288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56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  <a:noFill/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887948"/>
              </p:ext>
            </p:extLst>
          </p:nvPr>
        </p:nvGraphicFramePr>
        <p:xfrm>
          <a:off x="457200" y="1219202"/>
          <a:ext cx="8382001" cy="5333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778"/>
                <a:gridCol w="5976056"/>
                <a:gridCol w="1164167"/>
              </a:tblGrid>
              <a:tr h="6125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Наименование программы, </a:t>
                      </a: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подпрограммы, мероприятия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Сумма</a:t>
                      </a: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70C0"/>
                          </a:solidFill>
                          <a:latin typeface="Times New Roman"/>
                        </a:rPr>
                        <a:t>тыс.руб</a:t>
                      </a: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1299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Муниципальная программа "Обеспечение рационального и безопасного природопользования на территории муниципального образования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5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0406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Реконструкция Верхне-</a:t>
                      </a:r>
                      <a:r>
                        <a:rPr lang="ru-RU" sz="1600" b="0" i="0" u="none" strike="noStrike" dirty="0" err="1">
                          <a:latin typeface="Times New Roman"/>
                        </a:rPr>
                        <a:t>Синячихинского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 гидроузла в поселке Верхняя Синячиха муниципального образования Алапаевское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latin typeface="Arial"/>
                        </a:rPr>
                        <a:t>18 800,0</a:t>
                      </a:r>
                      <a:endParaRPr lang="ru-RU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6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Мероприятия по содержанию гидротехнических сооружений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latin typeface="Arial"/>
                        </a:rPr>
                        <a:t>1 200,0</a:t>
                      </a:r>
                      <a:endParaRPr lang="ru-RU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61257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Муниципальная программа "Повышение эффективности управления муниципальной собственностью муниципального образования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29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latin typeface="Times New Roman"/>
                        </a:rPr>
                        <a:t>0412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Мероприятия по проведению кадастрового учета, оценки рыночной стоимости объектов, государственной регистрации прав собственности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Arial"/>
                        </a:rPr>
                        <a:t>820,0</a:t>
                      </a:r>
                    </a:p>
                  </a:txBody>
                  <a:tcPr marL="9525" marR="9525" marT="9525" marB="0" anchor="b"/>
                </a:tc>
              </a:tr>
              <a:tr h="1213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Мероприятия по управлению и распоряжению муниципальным имуществом, земельными участками, в том числе приобретению в муниципальную собственность муниципального образования Алапаевское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Arial"/>
                        </a:rPr>
                        <a:t>780,0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445074"/>
              </p:ext>
            </p:extLst>
          </p:nvPr>
        </p:nvGraphicFramePr>
        <p:xfrm>
          <a:off x="457200" y="1219200"/>
          <a:ext cx="8458200" cy="519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6096000"/>
                <a:gridCol w="76200"/>
                <a:gridCol w="1066800"/>
              </a:tblGrid>
              <a:tr h="562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Наименование программы, подпрограммы, мероприятия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Сумма</a:t>
                      </a: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1800" b="1" i="0" u="none" strike="noStrike" dirty="0" err="1" smtClean="0">
                          <a:solidFill>
                            <a:srgbClr val="0070C0"/>
                          </a:solidFill>
                          <a:latin typeface="Times New Roman"/>
                        </a:rPr>
                        <a:t>тыс.руб</a:t>
                      </a: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6204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Муниципальная программа "Совершенствование социально-экономической политики на территории муниципального образования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04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/>
                        </a:rPr>
                        <a:t>0412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Подпрограмма "Развитие туризма в муниципальном образовании Алапаевское"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latin typeface="Arial"/>
                        </a:rPr>
                        <a:t>2 900,0</a:t>
                      </a:r>
                    </a:p>
                  </a:txBody>
                  <a:tcPr marL="9525" marR="9525" marT="9525" marB="0" anchor="b"/>
                </a:tc>
              </a:tr>
              <a:tr h="562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строительство подводящего газопровода р.п. В.Синячиха-с. Нижняя Синячиха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Times New Roman"/>
                        </a:rPr>
                        <a:t>1 400,0</a:t>
                      </a:r>
                    </a:p>
                  </a:txBody>
                  <a:tcPr marL="9525" marR="9525" marT="9525" marB="0" anchor="b"/>
                </a:tc>
              </a:tr>
              <a:tr h="562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строительство очистных </a:t>
                      </a:r>
                      <a:r>
                        <a:rPr lang="ru-RU" sz="1600" b="0" i="0" u="none" strike="noStrike" dirty="0" smtClean="0">
                          <a:latin typeface="Times New Roman"/>
                        </a:rPr>
                        <a:t>сооружений биологической 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очистки хозяйственно-бытовых сточных вод в </a:t>
                      </a:r>
                      <a:r>
                        <a:rPr lang="ru-RU" sz="1600" b="0" i="0" u="none" strike="noStrike" dirty="0" err="1" smtClean="0">
                          <a:latin typeface="Times New Roman"/>
                        </a:rPr>
                        <a:t>п.курорт</a:t>
                      </a:r>
                      <a:r>
                        <a:rPr lang="ru-RU" sz="1600" b="0" i="0" u="none" strike="noStrike" dirty="0" smtClean="0"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Самоцвет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Times New Roman"/>
                        </a:rPr>
                        <a:t>1 500,0</a:t>
                      </a:r>
                    </a:p>
                  </a:txBody>
                  <a:tcPr marL="9525" marR="9525" marT="9525" marB="0" anchor="b"/>
                </a:tc>
              </a:tr>
              <a:tr h="6950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Муниципальная программа "Реализация основных направлений муниципальной политики в строительном комплексе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МО Алапаевское </a:t>
                      </a:r>
                      <a:r>
                        <a:rPr lang="ru-RU" sz="1600" b="1" i="0" u="none" strike="noStrike" dirty="0">
                          <a:latin typeface="Times New Roman"/>
                        </a:rPr>
                        <a:t>до 2020 года"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04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/>
                        </a:rPr>
                        <a:t>0412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Подпрограмма «Стимулирование развития жилищного строительства»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latin typeface="Arial"/>
                        </a:rPr>
                        <a:t>3 155,0</a:t>
                      </a:r>
                    </a:p>
                  </a:txBody>
                  <a:tcPr marL="9525" marR="9525" marT="9525" marB="0" anchor="b"/>
                </a:tc>
              </a:tr>
              <a:tr h="562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Разработка документов территориального планирования и градостроительного зонирования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Times New Roman"/>
                        </a:rPr>
                        <a:t>2 562,0</a:t>
                      </a:r>
                    </a:p>
                  </a:txBody>
                  <a:tcPr marL="9525" marR="9525" marT="9525" marB="0" anchor="b"/>
                </a:tc>
              </a:tr>
              <a:tr h="562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Разработка документации по планировке территорий муниципального образования Алапаевское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Times New Roman"/>
                        </a:rPr>
                        <a:t>593,0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005409"/>
              </p:ext>
            </p:extLst>
          </p:nvPr>
        </p:nvGraphicFramePr>
        <p:xfrm>
          <a:off x="457200" y="1295400"/>
          <a:ext cx="8382001" cy="4876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5943600"/>
                <a:gridCol w="152400"/>
                <a:gridCol w="1143001"/>
              </a:tblGrid>
              <a:tr h="64875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Наименование программы, 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подпрограммы, </a:t>
                      </a: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мероприятия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Сумма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, тыс. руб.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64875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Муниципальная программа "Формирование здорового образа жизни населения муниципального образования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7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/>
                        </a:rPr>
                        <a:t>0501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Подпрограмма "Кадровое обеспечение здравоохранения"</a:t>
                      </a:r>
                    </a:p>
                  </a:txBody>
                  <a:tcPr marL="9525" marR="9525" marT="9525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950,0</a:t>
                      </a: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7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Приобретение служебного жилья молодым специалистам</a:t>
                      </a:r>
                    </a:p>
                  </a:txBody>
                  <a:tcPr marL="9525" marR="9525" marT="9525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75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Муниципальная программа "Развитие жилищно-коммунального хозяйства и повышения энергетической эффективности в муниципальном образовании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65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/>
                        </a:rPr>
                        <a:t>0501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Подпрограмма "Повышение качества условий проживания населения муниципального образования Алапаевское" </a:t>
                      </a:r>
                    </a:p>
                  </a:txBody>
                  <a:tcPr marL="9525" marR="9525" marT="9525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lang="ru-RU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505,0</a:t>
                      </a:r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6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/>
                        </a:rPr>
                        <a:t>* Строительство жилого дома для переселения граждан из ветхого и аварийного жилья п.к.Самоцвет</a:t>
                      </a:r>
                    </a:p>
                  </a:txBody>
                  <a:tcPr marL="9525" marR="9525" marT="9525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428596" y="6215082"/>
            <a:ext cx="1143008" cy="490518"/>
          </a:xfrm>
          <a:noFill/>
        </p:spPr>
        <p:txBody>
          <a:bodyPr/>
          <a:lstStyle/>
          <a:p>
            <a:pPr algn="l"/>
            <a:fld id="{BBAE3151-137A-4C6A-999F-9548A7C5AA57}" type="slidenum">
              <a:rPr lang="ru-RU" altLang="ru-RU" smtClean="0">
                <a:latin typeface="Times New Roman" pitchFamily="18" charset="0"/>
                <a:cs typeface="Times New Roman" pitchFamily="18" charset="0"/>
              </a:rPr>
              <a:pPr algn="l"/>
              <a:t>2</a:t>
            </a:fld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924" y="1571612"/>
            <a:ext cx="8279423" cy="4714908"/>
          </a:xfrm>
          <a:solidFill>
            <a:schemeClr val="accent2">
              <a:lumMod val="20000"/>
              <a:lumOff val="80000"/>
              <a:alpha val="72000"/>
            </a:schemeClr>
          </a:solidFill>
        </p:spPr>
        <p:txBody>
          <a:bodyPr lIns="54000" rIns="54000"/>
          <a:lstStyle/>
          <a:p>
            <a:pPr marL="1588" indent="361950" algn="just" eaLnBrk="1" hangingPunct="1">
              <a:buNone/>
            </a:pPr>
            <a:r>
              <a:rPr lang="ru-RU" altLang="ru-RU" sz="1600" dirty="0" smtClean="0"/>
              <a:t>Вашему вниманию предлагается проект бюджета муниципального образования Алапаевское на 2015 год и плановый период 2016 и 2017 </a:t>
            </a:r>
            <a:r>
              <a:rPr lang="ru-RU" altLang="ru-RU" sz="1600" dirty="0" smtClean="0"/>
              <a:t>годов.</a:t>
            </a:r>
            <a:r>
              <a:rPr lang="ru-RU" altLang="ru-RU" sz="1600" dirty="0" smtClean="0"/>
              <a:t/>
            </a:r>
            <a:br>
              <a:rPr lang="ru-RU" altLang="ru-RU" sz="1600" dirty="0" smtClean="0"/>
            </a:br>
            <a:r>
              <a:rPr lang="ru-RU" altLang="ru-RU" sz="1600" dirty="0" smtClean="0"/>
              <a:t>        В настоящее время обеспечение открытости и прозрачности бюджетного процесса является одним из ключевых направлений деятельности органов местного самоуправления. Для того, чтобы каждый житель муниципального образования Алапаевское мог получить информацию о проекте бюджета муниципального образования Алапаевское на 2015 год и плановый период 2016 и 2017 годов, проект бюджета  также размещен на сайте муниципального образования Алапаевское </a:t>
            </a:r>
            <a:r>
              <a:rPr lang="en-US" sz="1600" b="1" dirty="0" smtClean="0">
                <a:hlinkClick r:id="rId2"/>
              </a:rPr>
              <a:t>alapaevskoe</a:t>
            </a:r>
            <a:r>
              <a:rPr lang="en-US" sz="1600" dirty="0" smtClean="0">
                <a:hlinkClick r:id="rId2"/>
              </a:rPr>
              <a:t>.</a:t>
            </a:r>
            <a:r>
              <a:rPr lang="en-US" sz="1600" b="1" dirty="0" smtClean="0">
                <a:hlinkClick r:id="rId2"/>
              </a:rPr>
              <a:t>ru</a:t>
            </a:r>
            <a:r>
              <a:rPr lang="ru-RU" altLang="ru-RU" sz="1600" b="1" dirty="0" smtClean="0"/>
              <a:t> </a:t>
            </a:r>
            <a:r>
              <a:rPr lang="ru-RU" altLang="ru-RU" sz="1600" dirty="0" smtClean="0"/>
              <a:t>и опубликован в Муниципальном вестнике газеты «</a:t>
            </a:r>
            <a:r>
              <a:rPr lang="ru-RU" altLang="ru-RU" sz="1600" dirty="0" err="1" smtClean="0"/>
              <a:t>Алапаевская</a:t>
            </a:r>
            <a:r>
              <a:rPr lang="ru-RU" altLang="ru-RU" sz="1600" dirty="0" smtClean="0"/>
              <a:t> искра».		</a:t>
            </a:r>
          </a:p>
          <a:p>
            <a:pPr marL="1588" indent="361950" algn="just" eaLnBrk="1" hangingPunct="1">
              <a:buNone/>
            </a:pPr>
            <a:r>
              <a:rPr lang="ru-RU" altLang="ru-RU" sz="1600" dirty="0" smtClean="0"/>
              <a:t>Мы постарались доступно отразить основные параметры проекта бюджета муниципального образования Алапаевское на 2015 год и плановый период 2016 и 2017 годов. </a:t>
            </a:r>
          </a:p>
          <a:p>
            <a:pPr marL="1588" indent="361950" algn="just" eaLnBrk="1" hangingPunct="1">
              <a:buNone/>
            </a:pPr>
            <a:r>
              <a:rPr lang="ru-RU" altLang="ru-RU" sz="1600" dirty="0" smtClean="0"/>
              <a:t>Надеемся, что информация о бюджете, представленная в информативной и компактной форме, позволит вам углубить свои знания о бюджете и создать основы для активного участия в бюджетном процессе муниципального образования.							 </a:t>
            </a: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endParaRPr lang="ru-RU" altLang="ru-RU" sz="1700" b="1" dirty="0" smtClean="0">
              <a:solidFill>
                <a:schemeClr val="bg2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916724" y="642918"/>
            <a:ext cx="5291504" cy="71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ts val="2700"/>
              </a:lnSpc>
            </a:pPr>
            <a:r>
              <a:rPr lang="ru-RU" altLang="ru-RU" sz="3600" b="1" dirty="0">
                <a:solidFill>
                  <a:schemeClr val="bg2"/>
                </a:solidFill>
                <a:latin typeface="Bookman Old Style" pitchFamily="18" charset="0"/>
              </a:rPr>
              <a:t>Уважаемые жители </a:t>
            </a:r>
          </a:p>
          <a:p>
            <a:pPr algn="ctr">
              <a:lnSpc>
                <a:spcPts val="2700"/>
              </a:lnSpc>
            </a:pPr>
            <a:r>
              <a:rPr lang="ru-RU" altLang="ru-RU" sz="3600" b="1" dirty="0" smtClean="0">
                <a:solidFill>
                  <a:schemeClr val="bg2"/>
                </a:solidFill>
                <a:latin typeface="Bookman Old Style" pitchFamily="18" charset="0"/>
              </a:rPr>
              <a:t>муниципального образования</a:t>
            </a:r>
          </a:p>
          <a:p>
            <a:pPr algn="ctr">
              <a:lnSpc>
                <a:spcPts val="2700"/>
              </a:lnSpc>
            </a:pPr>
            <a:r>
              <a:rPr lang="ru-RU" altLang="ru-RU" sz="3600" b="1" dirty="0" smtClean="0">
                <a:solidFill>
                  <a:schemeClr val="bg2"/>
                </a:solidFill>
                <a:latin typeface="Bookman Old Style" pitchFamily="18" charset="0"/>
              </a:rPr>
              <a:t> Алапаевское </a:t>
            </a:r>
            <a:endParaRPr lang="ru-RU" altLang="ru-RU" sz="3600" b="1" dirty="0">
              <a:solidFill>
                <a:schemeClr val="bg2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nimBg="1"/>
      <p:bldP spid="51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663386"/>
              </p:ext>
            </p:extLst>
          </p:nvPr>
        </p:nvGraphicFramePr>
        <p:xfrm>
          <a:off x="304800" y="1219202"/>
          <a:ext cx="8610600" cy="4915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324600"/>
                <a:gridCol w="76200"/>
                <a:gridCol w="1143000"/>
              </a:tblGrid>
              <a:tr h="54616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Наименование программы, 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подпрограммы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Сумма</a:t>
                      </a: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, тыс. руб.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50910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жилищно-коммунального хозяйства и повышения энергетической эффективности в муниципальном образовании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353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и  модернизация систем коммунальной инфраструктуры теплоснабжения, водоснабжения и </a:t>
                      </a:r>
                      <a:r>
                        <a:rPr lang="ru-RU" sz="1600" b="1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водоотведения»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Реконструкция систем водоснабжения и водоотведения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1 000,0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Обеспечение инженерной инфраструктурой земельных участков, предназначенных для строительства жилых домов п. к. Самоцвет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1 500,0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9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Капитальный ремонт муниципальных сетей водоснабжения в сельских населенных пунктах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1 000,0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топливно-энергетического комплекса муниципального образования Алапаевское"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7 100,0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4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Строительство объектов газификации в населенных пунктах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2 600,0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* Подготовка инвестиционных проектов по развитию газификации в Н.Синячихе-Останино-Кировское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4 500,0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6858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904492"/>
              </p:ext>
            </p:extLst>
          </p:nvPr>
        </p:nvGraphicFramePr>
        <p:xfrm>
          <a:off x="457200" y="1295402"/>
          <a:ext cx="8458199" cy="502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5638800"/>
                <a:gridCol w="76200"/>
                <a:gridCol w="1295399"/>
              </a:tblGrid>
              <a:tr h="6088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Наименование программы, подпрограммы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Сумма</a:t>
                      </a: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тыс.рублей</a:t>
                      </a:r>
                    </a:p>
                  </a:txBody>
                  <a:tcPr marL="9525" marR="9525" marT="9525" marB="0" anchor="ctr"/>
                </a:tc>
              </a:tr>
              <a:tr h="97738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жилищно-коммунального хозяйства и повышения энергетической эффективности в муниципальном образовании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43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"Восстановление и развитие объектов внешнего благоустройства" 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10 249,7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Выполнение мероприятий по содержанию объектов внешнего благоустройства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7 806,8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1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Организация и содержание мест захоронения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385,0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7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Организация и проведение работ по санитарной очистке территорий населенных пунктов муниципального образования  Алапаевское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2 057,9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763297"/>
              </p:ext>
            </p:extLst>
          </p:nvPr>
        </p:nvGraphicFramePr>
        <p:xfrm>
          <a:off x="533400" y="1371601"/>
          <a:ext cx="8382000" cy="5068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5994400"/>
                <a:gridCol w="1397000"/>
              </a:tblGrid>
              <a:tr h="62262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Раздел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Наименование программы, подпрограммы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Сумма, тыс.рублей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70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«Развитие системы образования в муниципальном образовании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8831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800" b="1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"Укрепление материально-технической базы образовательных организаций муниципального образования </a:t>
                      </a:r>
                      <a:r>
                        <a:rPr lang="ru-RU" sz="1600" b="1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Алапаевское»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2 677,2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1889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0701</a:t>
                      </a:r>
                    </a:p>
                    <a:p>
                      <a:pPr algn="ctr" fontAlgn="ctr"/>
                      <a:endParaRPr lang="ru-RU" sz="1800" b="1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Мероприятия по капитальному ремонту, приведению в соответствие с требованиями пожарной безопасности и санитарного законодательства зданий и помещений, в которых размещены образовательные организации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</a:p>
                  </a:txBody>
                  <a:tcPr marL="9525" marR="9525" marT="9525" marB="0" anchor="b"/>
                </a:tc>
              </a:tr>
              <a:tr h="704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Развитие материально-технической базы  образовательных организаций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601,0</a:t>
                      </a:r>
                    </a:p>
                  </a:txBody>
                  <a:tcPr marL="9525" marR="9525" marT="9525" marB="0" anchor="b"/>
                </a:tc>
              </a:tr>
              <a:tr h="67644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0702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* Замена автобуса для подвоза обучающихся для Костинской СОШ</a:t>
                      </a:r>
                      <a:endParaRPr lang="ru-RU" sz="1600" dirty="0"/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1 495,0</a:t>
                      </a:r>
                    </a:p>
                    <a:p>
                      <a:endParaRPr lang="ru-RU" b="0" dirty="0"/>
                    </a:p>
                  </a:txBody>
                  <a:tcPr marL="9525" marR="9525" marT="9525" marB="0" anchor="b"/>
                </a:tc>
              </a:tr>
              <a:tr h="872925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Мероприятия по капитальному ремонту, ремонт спального корпуса Факел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281,2</a:t>
                      </a:r>
                    </a:p>
                    <a:p>
                      <a:pPr algn="r" fontAlgn="b"/>
                      <a:endParaRPr lang="ru-RU" sz="18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922528"/>
              </p:ext>
            </p:extLst>
          </p:nvPr>
        </p:nvGraphicFramePr>
        <p:xfrm>
          <a:off x="381000" y="1219198"/>
          <a:ext cx="8534400" cy="506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6172200"/>
                <a:gridCol w="1371600"/>
              </a:tblGrid>
              <a:tr h="96958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Раздел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Наименование программы, подпрограммы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rgbClr val="0070C0"/>
                          </a:solidFill>
                          <a:latin typeface="Times New Roman"/>
                          <a:ea typeface="+mn-ea"/>
                          <a:cs typeface="+mn-cs"/>
                        </a:rPr>
                        <a:t>Сумма, тыс.рублей</a:t>
                      </a:r>
                      <a:endParaRPr lang="ru-RU" sz="1800" b="1" i="0" u="none" strike="noStrike" kern="1200" dirty="0">
                        <a:solidFill>
                          <a:srgbClr val="0070C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04768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"Реализация основных направлений муниципальной политики в строительном комплексе муниципального образования Алапаевское до 2020 года"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8051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«Строительство и реконструкция зданий образовательных организаций»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19 063,0</a:t>
                      </a:r>
                    </a:p>
                    <a:p>
                      <a:pPr algn="ctr" fontAlgn="ctr"/>
                      <a:endParaRPr lang="ru-RU" sz="18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05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0701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* Строительство детских садов в с. Костино, с. </a:t>
                      </a:r>
                      <a:r>
                        <a:rPr lang="ru-RU" sz="1800" b="0" i="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Невьянское</a:t>
                      </a:r>
                      <a:endParaRPr lang="ru-RU" sz="18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11 063,0</a:t>
                      </a:r>
                    </a:p>
                    <a:p>
                      <a:pPr algn="ctr" fontAlgn="ctr"/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95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0702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разработка ПСД на строительство новой школы на 1200 мест в р.п. В.Синячиха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8 000,0</a:t>
                      </a:r>
                    </a:p>
                    <a:p>
                      <a:pPr algn="ctr" fontAlgn="ctr"/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124184"/>
              </p:ext>
            </p:extLst>
          </p:nvPr>
        </p:nvGraphicFramePr>
        <p:xfrm>
          <a:off x="457200" y="1295402"/>
          <a:ext cx="8458200" cy="5062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017"/>
                <a:gridCol w="5168900"/>
                <a:gridCol w="277283"/>
                <a:gridCol w="1524000"/>
              </a:tblGrid>
              <a:tr h="8768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Раздел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Наименование программы, подпрограммы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Сумма, тыс.рублей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66232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«Развитие системы образования в муниципальном образовании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62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0707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системы дополнительного образования, отдыха и оздоровления детей в муниципальном образовании Алапаевское"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6 202,0</a:t>
                      </a:r>
                    </a:p>
                  </a:txBody>
                  <a:tcPr marL="9525" marR="9525" marT="9525" marB="0" anchor="ctr"/>
                </a:tc>
              </a:tr>
              <a:tr h="662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Организация отдыха и оздоровления детей и подростков в каникулярное время в муниципальном образовании Алапаевское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42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"Развитие культуры в муниципальном образовании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30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культуры и искусства"</a:t>
                      </a:r>
                    </a:p>
                  </a:txBody>
                  <a:tcPr marL="9525" marR="9525" marT="9525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2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Проведение ремонтных работ зданий муниципальных учреждений культуры В. </a:t>
                      </a:r>
                      <a:r>
                        <a:rPr lang="ru-RU" sz="14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Синячихинском</a:t>
                      </a:r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музее</a:t>
                      </a:r>
                    </a:p>
                  </a:txBody>
                  <a:tcPr marL="9525" marR="9525" marT="9525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Приоритетные направления муниципальных программ, запланированные на 2015 год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321188"/>
              </p:ext>
            </p:extLst>
          </p:nvPr>
        </p:nvGraphicFramePr>
        <p:xfrm>
          <a:off x="457200" y="1102995"/>
          <a:ext cx="8465935" cy="5451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6027535"/>
                <a:gridCol w="1371600"/>
              </a:tblGrid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Раздел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Наименование программы, подпрограммы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Сумма, тыс.рублей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5964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Муниципальная программа "Социальная поддержка населения муниципального образования Алапаевское до 2020 года"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598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"Социальное обеспечение отдельных категорий граждан и финансовая поддержка социально-ориентированных некоммерческих организаций"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350,0</a:t>
                      </a:r>
                    </a:p>
                  </a:txBody>
                  <a:tcPr marL="9525" marR="9525" marT="9525" marB="0" anchor="b"/>
                </a:tc>
              </a:tr>
              <a:tr h="7750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</a:t>
                      </a:r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Предоставление материальной помощи гражданам, проживающим на территории </a:t>
                      </a:r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МО Алапаевское</a:t>
                      </a:r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оказавшимся в трудной (чрезвычайной)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9525" marR="9525" marT="9525" marB="0" anchor="b"/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</a:t>
                      </a:r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Выплаты ежемесячного муниципального пособия инвалидам I, II группы, находящимся на программном гемодиализе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</a:p>
                  </a:txBody>
                  <a:tcPr marL="9525" marR="9525" marT="9525" marB="0" anchor="b"/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"Устойчивое развитие сельских территорий муниципального образования Алапаевское"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450,0</a:t>
                      </a:r>
                    </a:p>
                  </a:txBody>
                  <a:tcPr marL="9525" marR="9525" marT="9525" marB="0" anchor="ctr"/>
                </a:tc>
              </a:tr>
              <a:tr h="76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Предоставление социальных выплат на улучшение жилищных условий граждан, в том числе молодым семьям и молодым специалистам, проживающим на территории муниципального образования Алапаевское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Подпрограмма "Обеспечение жильем молодых семей на территории муниципального образования Алапаевское"    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560,0</a:t>
                      </a:r>
                    </a:p>
                  </a:txBody>
                  <a:tcPr marL="9525" marR="9525" marT="9525" marB="0" anchor="ctr"/>
                </a:tc>
              </a:tr>
              <a:tr h="6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Предоставление социальных  выплат молодым семьям , проживающим на территории муниципального образования Алапаевское, на приобретение (строительство) жилья 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4074470"/>
              </p:ext>
            </p:extLst>
          </p:nvPr>
        </p:nvGraphicFramePr>
        <p:xfrm>
          <a:off x="381000" y="533400"/>
          <a:ext cx="8534400" cy="577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64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1375474"/>
              </p:ext>
            </p:extLst>
          </p:nvPr>
        </p:nvGraphicFramePr>
        <p:xfrm>
          <a:off x="609600" y="533400"/>
          <a:ext cx="8229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002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ChangeArrowheads="1"/>
          </p:cNvSpPr>
          <p:nvPr/>
        </p:nvSpPr>
        <p:spPr bwMode="auto">
          <a:xfrm>
            <a:off x="1828800" y="914400"/>
            <a:ext cx="701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altLang="ru-RU" sz="2600" b="1" i="1">
              <a:solidFill>
                <a:schemeClr val="bg2"/>
              </a:solidFill>
            </a:endParaRPr>
          </a:p>
        </p:txBody>
      </p:sp>
      <p:sp>
        <p:nvSpPr>
          <p:cNvPr id="24581" name="Rectangle 5"/>
          <p:cNvSpPr>
            <a:spLocks noRot="1" noChangeArrowheads="1"/>
          </p:cNvSpPr>
          <p:nvPr/>
        </p:nvSpPr>
        <p:spPr bwMode="auto">
          <a:xfrm>
            <a:off x="4648200" y="838200"/>
            <a:ext cx="358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8265" tIns="54132" rIns="108265" bIns="54132" anchor="ctr"/>
          <a:lstStyle/>
          <a:p>
            <a:pPr algn="r" eaLnBrk="0" hangingPunct="0"/>
            <a:endParaRPr lang="ru-RU" altLang="ru-RU" sz="3200" b="1" i="1"/>
          </a:p>
          <a:p>
            <a:pPr algn="r" eaLnBrk="0" hangingPunct="0"/>
            <a:endParaRPr lang="ru-RU" altLang="ru-RU" sz="3200" b="1" i="1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609600" y="838200"/>
            <a:ext cx="8305800" cy="49859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Проектом предусматривается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дефицит бюджета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пределах ограничений, установленных Бюджетным кодексом Российской Федерации: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2015 год – 5 000,0 тыс.руб.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2016 год – 5 300,0 тыс.руб.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2017 год – 5 400,0 тыс.руб.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Источником финансирования дефицита местного бюджета планируются остатки денежных средств на счете местного бюджета.</a:t>
            </a: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1" y="838200"/>
            <a:ext cx="8533814" cy="5519758"/>
          </a:xfrm>
          <a:solidFill>
            <a:schemeClr val="tx1">
              <a:lumMod val="10000"/>
              <a:lumOff val="9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Проектом бюджета планируется установить: </a:t>
            </a:r>
          </a:p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предельный объем муниципального долга: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 течение 2015 года – 14 473,4 тыс.руб.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 течение 2016 года – 11 582,7 тыс.руб.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 течение 2017 года – 8 692,0 тыс.руб.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верхний предел муниципального долга: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 1 января 2016 года – 11 582,7 тыс.руб.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 1 января 2017 года – 8 692,0 тыс.руб.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 1 января 2018 года – 5 775,9 тыс.руб.</a:t>
            </a:r>
          </a:p>
          <a:p>
            <a:pPr algn="just">
              <a:buNone/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Предоставление из местного бюджета муниципальных гарантий и бюджетных кредитов  в 2015 году  и плановом периоде 2016-2017 годах не предусматривать</a:t>
            </a:r>
            <a:r>
              <a:rPr lang="ru-RU" sz="3700" dirty="0" smtClean="0"/>
              <a:t>.</a:t>
            </a:r>
          </a:p>
          <a:p>
            <a:pPr algn="just"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4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F6DB8-AC64-4212-8506-4B21184220AB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923" y="188912"/>
            <a:ext cx="8217877" cy="668319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Что такое бюджет?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78778" y="3429001"/>
            <a:ext cx="86428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alt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(от </a:t>
            </a:r>
            <a:r>
              <a:rPr lang="ru-RU" altLang="ru-RU" sz="1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старонормандского</a:t>
            </a:r>
            <a:r>
              <a:rPr lang="ru-RU" altLang="ru-RU" sz="1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bougette</a:t>
            </a:r>
            <a:r>
              <a:rPr lang="en-US" altLang="ru-RU" sz="1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– кошель,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78778" y="900113"/>
            <a:ext cx="2089638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</a:p>
          <a:p>
            <a:pPr algn="ctr"/>
            <a:r>
              <a:rPr lang="ru-RU" altLang="ru-RU" sz="14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</a:t>
            </a:r>
            <a:r>
              <a:rPr lang="ru-RU" altLang="ru-RU" sz="1500" b="1" dirty="0">
                <a:solidFill>
                  <a:schemeClr val="accent2"/>
                </a:solidFill>
              </a:rPr>
              <a:t>)</a:t>
            </a: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331" y="4221163"/>
            <a:ext cx="2590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355373" y="1023938"/>
            <a:ext cx="2520462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>
            <a:spAutoFit/>
          </a:bodyPr>
          <a:lstStyle/>
          <a:p>
            <a:pPr algn="ctr"/>
            <a:r>
              <a:rPr lang="ru-RU" altLang="ru-RU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altLang="ru-RU" sz="1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культура, физическая культура и спорт и другие), капитальное строительство и другие)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2700705" y="4941888"/>
            <a:ext cx="502626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5795597" y="4941888"/>
            <a:ext cx="50555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250581" y="4365626"/>
            <a:ext cx="230505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превышение доходов над расходами образует положительный остаток бюджета</a:t>
            </a:r>
            <a:r>
              <a:rPr lang="ru-RU" altLang="ru-RU" sz="1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altLang="ru-RU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6227885" y="4365625"/>
            <a:ext cx="2376854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если расходная часть бюджета превышает доходную, то бюджет формируется с</a:t>
            </a:r>
          </a:p>
          <a:p>
            <a:pPr algn="ctr"/>
            <a:r>
              <a:rPr lang="ru-RU" altLang="ru-RU" sz="1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ДЕФИЦИТОМ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178777" y="6035676"/>
            <a:ext cx="8569569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5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</a:t>
            </a:r>
          </a:p>
        </p:txBody>
      </p:sp>
      <p:pic>
        <p:nvPicPr>
          <p:cNvPr id="7189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071546"/>
            <a:ext cx="3230449" cy="21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323851" y="765175"/>
            <a:ext cx="8496300" cy="0"/>
          </a:xfrm>
          <a:prstGeom prst="line">
            <a:avLst/>
          </a:prstGeom>
          <a:noFill/>
          <a:ln w="47625" cmpd="dbl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3900"/>
                            </p:stCondLst>
                            <p:childTnLst>
                              <p:par>
                                <p:cTn id="2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7900"/>
                            </p:stCondLst>
                            <p:childTnLst>
                              <p:par>
                                <p:cTn id="3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8400"/>
                            </p:stCondLst>
                            <p:childTnLst>
                              <p:par>
                                <p:cTn id="3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8900"/>
                            </p:stCondLst>
                            <p:childTnLst>
                              <p:par>
                                <p:cTn id="4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9900"/>
                            </p:stCondLst>
                            <p:childTnLst>
                              <p:par>
                                <p:cTn id="5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5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69000"/>
                            </p:stCondLst>
                            <p:childTnLst>
                              <p:par>
                                <p:cTn id="6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7100"/>
                            </p:stCondLst>
                            <p:childTnLst>
                              <p:par>
                                <p:cTn id="7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6" grpId="0"/>
      <p:bldP spid="7178" grpId="0"/>
      <p:bldP spid="7180" grpId="0"/>
      <p:bldP spid="7181" grpId="0" animBg="1"/>
      <p:bldP spid="7182" grpId="0" animBg="1"/>
      <p:bldP spid="7185" grpId="0"/>
      <p:bldP spid="7186" grpId="0"/>
      <p:bldP spid="7187" grpId="0"/>
      <p:bldP spid="719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Разработчиком презентации «Бюджет для граждан»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является Финансовое управление администрации муниципального образования Алапаевское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531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4136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Контактная информация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136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Начальник финансового 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Заводова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Елена Олеговна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657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Адрес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г.Алапаевск,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Р.Люксембург, д.31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Телефон, факс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(34346)3-39-34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Адрес электронной почты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AlapaevskiyFO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@ mail.ru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136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Режим работы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 8-00 до 17-00 –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пн,вт,ср,чт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 8-00 до 16-00 –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обед с 12-00 до 12-48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дни –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600200" y="4572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2200" b="1">
                <a:solidFill>
                  <a:schemeClr val="folHlink"/>
                </a:solidFill>
              </a:rPr>
              <a:t>Муниципальное образование Алапаевское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762000" y="3048000"/>
            <a:ext cx="8001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altLang="ru-RU" sz="4200" b="1" i="1"/>
              <a:t>Благодарю за внимание!</a:t>
            </a:r>
          </a:p>
        </p:txBody>
      </p:sp>
      <p:pic>
        <p:nvPicPr>
          <p:cNvPr id="30724" name="Picture 6" descr="C:\Documents and Settings\Зенкова ОА\Рабочий стол\Герб МО Алапаевское.tif"/>
          <p:cNvPicPr>
            <a:picLocks noChangeAspect="1" noChangeArrowheads="1"/>
          </p:cNvPicPr>
          <p:nvPr/>
        </p:nvPicPr>
        <p:blipFill>
          <a:blip r:embed="rId2">
            <a:lum bright="-12000" contrast="48000"/>
          </a:blip>
          <a:srcRect/>
          <a:stretch>
            <a:fillRect/>
          </a:stretch>
        </p:blipFill>
        <p:spPr bwMode="auto">
          <a:xfrm>
            <a:off x="838200" y="228600"/>
            <a:ext cx="7016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муниципального образования запланированы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следующем размере:</a:t>
            </a: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- 1 009 759,6 тыс.руб., из них налоговые и неналоговые доходы – 295 013,6 тыс.руб. (29% в общих доходах бюджета, в 2014 году данный показатель фактически составляет – 22%);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1 015 667,5 тыс.руб., из них налоговые и неналоговые доходы – 307 907,8 тыс.руб. (30% в общих доходах бюджета);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1 047 012,6 тыс.руб., из них налоговые и неналоговые доходы (далее – доходы) – 322 994,9 тыс.руб. (31% в общих доходах бюджета).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  <a:solidFill>
            <a:schemeClr val="tx1">
              <a:lumMod val="10000"/>
              <a:lumOff val="90000"/>
            </a:schemeClr>
          </a:solidFill>
          <a:ln>
            <a:solidFill>
              <a:schemeClr val="tx1">
                <a:lumMod val="10000"/>
                <a:lumOff val="9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800" b="1" i="1" dirty="0" smtClean="0"/>
              <a:t>  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</a:t>
            </a:r>
            <a:r>
              <a:rPr lang="ru-RU" sz="3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соответствии с объемами, предусмотренными проектом Закона об областном бюджете на очередной год и плановый период, в том числе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sz="3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сумме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714 746,0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3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sz="3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сумме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707 759,7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3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3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сумме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724 017,7 </a:t>
            </a: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доходную часть бюджета не заложены субсидии из областного бюджета, предусмотренные государственными программами и иные межбюджетные трансферты, поскольку их распределение между муниципальными образованиями в соответствии с действующим законодательством Свердловской области устанавливается Правительством Свердловской области после принятия закона о бюджете.</a:t>
            </a:r>
          </a:p>
          <a:p>
            <a:pPr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533403"/>
          <a:ext cx="8686801" cy="5714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371600"/>
                <a:gridCol w="710825"/>
                <a:gridCol w="1234363"/>
                <a:gridCol w="1002920"/>
                <a:gridCol w="1242892"/>
                <a:gridCol w="685801"/>
              </a:tblGrid>
              <a:tr h="143429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baseline="0" dirty="0">
                          <a:solidFill>
                            <a:schemeClr val="tx1"/>
                          </a:solidFill>
                          <a:latin typeface="Times New Roman"/>
                        </a:rPr>
                        <a:t>ДОХОДЫ БЮДЖЕТА МО АЛАПАЕВСКОЕ </a:t>
                      </a:r>
                      <a:endParaRPr lang="ru-RU" sz="2800" b="1" i="1" u="none" strike="noStrike" baseline="0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800" b="1" i="1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 </a:t>
                      </a:r>
                      <a:r>
                        <a:rPr lang="ru-RU" sz="2800" b="1" i="1" u="none" strike="noStrike" baseline="0" dirty="0">
                          <a:solidFill>
                            <a:schemeClr val="tx1"/>
                          </a:solidFill>
                          <a:latin typeface="Times New Roman"/>
                        </a:rPr>
                        <a:t>на </a:t>
                      </a:r>
                      <a:r>
                        <a:rPr lang="ru-RU" sz="2800" b="1" i="1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2015 </a:t>
                      </a:r>
                      <a:r>
                        <a:rPr lang="ru-RU" sz="2800" b="1" i="1" u="none" strike="noStrike" baseline="0" dirty="0">
                          <a:solidFill>
                            <a:schemeClr val="tx1"/>
                          </a:solidFill>
                          <a:latin typeface="Times New Roman"/>
                        </a:rPr>
                        <a:t>год и плановый период </a:t>
                      </a:r>
                      <a:r>
                        <a:rPr lang="ru-RU" sz="2800" b="1" i="1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2016-2017 </a:t>
                      </a:r>
                      <a:r>
                        <a:rPr lang="ru-RU" sz="2800" b="1" i="1" u="none" strike="noStrike" baseline="0" dirty="0">
                          <a:solidFill>
                            <a:schemeClr val="tx1"/>
                          </a:solidFill>
                          <a:latin typeface="Times New Roman"/>
                        </a:rPr>
                        <a:t>гг.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70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latin typeface="Times New Roman"/>
                        </a:rPr>
                        <a:t>Наименование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План на 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latin typeface="Times New Roman"/>
                        </a:rPr>
                        <a:t>2015 </a:t>
                      </a:r>
                      <a:r>
                        <a:rPr lang="ru-RU" sz="1800" b="1" i="0" u="none" strike="noStrike" dirty="0">
                          <a:latin typeface="Times New Roman"/>
                        </a:rPr>
                        <a:t>год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% 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План на</a:t>
                      </a:r>
                      <a:r>
                        <a:rPr lang="ru-RU" sz="1800" b="1" i="0" u="none" strike="noStrike" dirty="0" smtClean="0">
                          <a:latin typeface="Times New Roman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latin typeface="Times New Roman"/>
                        </a:rPr>
                        <a:t>2016 </a:t>
                      </a:r>
                      <a:r>
                        <a:rPr lang="ru-RU" sz="1800" b="1" i="0" u="none" strike="noStrike" dirty="0">
                          <a:latin typeface="Times New Roman"/>
                        </a:rPr>
                        <a:t>год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%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/>
                        </a:rPr>
                        <a:t>План на </a:t>
                      </a:r>
                      <a:r>
                        <a:rPr lang="ru-RU" sz="1800" b="1" i="0" u="none" strike="noStrike" dirty="0" smtClean="0">
                          <a:latin typeface="Times New Roman"/>
                        </a:rPr>
                        <a:t>2017 </a:t>
                      </a:r>
                      <a:r>
                        <a:rPr lang="ru-RU" sz="1800" b="1" i="0" u="none" strike="noStrike" dirty="0">
                          <a:latin typeface="Times New Roman"/>
                        </a:rPr>
                        <a:t>год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446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НАЛОГОВЫЕ И НЕНАЛОГОВЫЕ ДОХОДЫ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295 013,6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307 907,8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322 994,9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818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714 746,0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707 759,7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latin typeface="Times New Roman"/>
                        </a:rPr>
                        <a:t>70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724 017,7 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270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latin typeface="Times New Roman"/>
                        </a:rPr>
                        <a:t>ВСЕГО </a:t>
                      </a:r>
                      <a:endParaRPr lang="ru-RU" sz="2000" b="1" i="0" u="none" strike="noStrike" dirty="0" smtClean="0"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000" b="1" i="0" u="none" strike="noStrike" dirty="0" smtClean="0">
                          <a:latin typeface="Times New Roman"/>
                        </a:rPr>
                        <a:t>ДОХОДОВ</a:t>
                      </a:r>
                      <a:endParaRPr lang="ru-RU" sz="2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latin typeface="Times New Roman"/>
                        </a:rPr>
                        <a:t>1 009 759,6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latin typeface="Times New Roman"/>
                        </a:rPr>
                        <a:t>100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latin typeface="Times New Roman"/>
                        </a:rPr>
                        <a:t>1 015 667,5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latin typeface="Times New Roman"/>
                        </a:rPr>
                        <a:t>100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 smtClean="0">
                          <a:latin typeface="Times New Roman"/>
                        </a:rPr>
                        <a:t>1 047 012,6 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1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428604"/>
            <a:ext cx="8429684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457200" y="6248400"/>
            <a:ext cx="1143000" cy="457200"/>
          </a:xfrm>
        </p:spPr>
        <p:txBody>
          <a:bodyPr/>
          <a:lstStyle/>
          <a:p>
            <a:pPr algn="l"/>
            <a:r>
              <a:rPr lang="ru-RU" dirty="0" smtClean="0">
                <a:latin typeface="Arial "/>
              </a:rPr>
              <a:t>6</a:t>
            </a:r>
            <a:endParaRPr lang="en-US" dirty="0">
              <a:latin typeface="Arial 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2542632"/>
              </p:ext>
            </p:extLst>
          </p:nvPr>
        </p:nvGraphicFramePr>
        <p:xfrm>
          <a:off x="457200" y="1219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8662" y="428605"/>
            <a:ext cx="7358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на 2015 год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5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28600" y="533400"/>
          <a:ext cx="8686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21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7660</TotalTime>
  <Words>1891</Words>
  <Application>Microsoft Office PowerPoint</Application>
  <PresentationFormat>Экран (4:3)</PresentationFormat>
  <Paragraphs>429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Пиксел</vt:lpstr>
      <vt:lpstr> «Бюджет для граждан»  к бюджету муниципального образования Алапаевское на 2015 год  и плановый период 2016 и 2017 годов  </vt:lpstr>
      <vt:lpstr>Презентация PowerPoint</vt:lpstr>
      <vt:lpstr>Что такое бюджет?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Приоритетные направления муниципальных программ, запланированные на 2015 год</vt:lpstr>
      <vt:lpstr>Приоритетные направления муниципальных программ, запланированные на 2015 год</vt:lpstr>
      <vt:lpstr>Приоритетные направления муниципальных программ, запланированные на 2015 год</vt:lpstr>
      <vt:lpstr>Приоритетные направления муниципальных программ, запланированные на 2015 год</vt:lpstr>
      <vt:lpstr>Приоритетные направления муниципальных программ, запланированные на 2015 год</vt:lpstr>
      <vt:lpstr>Приоритетные направления муниципальных программ, запланированные на 2015 год</vt:lpstr>
      <vt:lpstr>Приоритетные направления муниципальных программ, запланированные на 2015 год</vt:lpstr>
      <vt:lpstr>Приоритетные направления муниципальных программ, запланированные на 2015 год</vt:lpstr>
      <vt:lpstr>Приоритетные направления муниципальных программ, запланированные на 2015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Контактная информация Разработчиком презентации «Бюджет для граждан»  является Финансовое управление администрации муниципального образования Алапаевское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Zavodova</cp:lastModifiedBy>
  <cp:revision>306</cp:revision>
  <cp:lastPrinted>2014-12-03T06:51:10Z</cp:lastPrinted>
  <dcterms:created xsi:type="dcterms:W3CDTF">1601-01-01T00:00:00Z</dcterms:created>
  <dcterms:modified xsi:type="dcterms:W3CDTF">2015-02-10T10:53:21Z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